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9144000"/>
  <p:notesSz cx="6858000" cy="9144000"/>
  <p:embeddedFontLst>
    <p:embeddedFont>
      <p:font typeface="Average"/>
      <p:regular r:id="rId28"/>
    </p:embeddedFont>
    <p:embeddedFont>
      <p:font typeface="Open Sans ExtraBold"/>
      <p:bold r:id="rId29"/>
      <p:boldItalic r:id="rId30"/>
    </p:embeddedFont>
    <p:embeddedFont>
      <p:font typeface="Oswald"/>
      <p:regular r:id="rId31"/>
      <p:bold r:id="rId32"/>
    </p:embeddedFont>
    <p:embeddedFont>
      <p:font typeface="Roboto Mono"/>
      <p:regular r:id="rId33"/>
      <p:bold r:id="rId34"/>
      <p:italic r:id="rId35"/>
      <p:boldItalic r:id="rId36"/>
    </p:embeddedFont>
    <p:embeddedFont>
      <p:font typeface="Open Sans Light"/>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0A9991-DF68-4E1A-982C-3578CD4520C3}">
  <a:tblStyle styleId="{E20A9991-DF68-4E1A-982C-3578CD4520C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boldItalic.fntdata"/><Relationship Id="rId20" Type="http://schemas.openxmlformats.org/officeDocument/2006/relationships/slide" Target="slides/slide13.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5.xml"/><Relationship Id="rId44" Type="http://schemas.openxmlformats.org/officeDocument/2006/relationships/font" Target="fonts/OpenSans-boldItalic.fntdata"/><Relationship Id="rId21" Type="http://schemas.openxmlformats.org/officeDocument/2006/relationships/slide" Target="slides/slide14.xml"/><Relationship Id="rId43" Type="http://schemas.openxmlformats.org/officeDocument/2006/relationships/font" Target="fonts/OpenSans-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Average-regular.fntdata"/><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OpenSansExtraBold-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swald-regular.fntdata"/><Relationship Id="rId30" Type="http://schemas.openxmlformats.org/officeDocument/2006/relationships/font" Target="fonts/OpenSansExtraBold-boldItalic.fntdata"/><Relationship Id="rId11" Type="http://schemas.openxmlformats.org/officeDocument/2006/relationships/slide" Target="slides/slide4.xml"/><Relationship Id="rId33" Type="http://schemas.openxmlformats.org/officeDocument/2006/relationships/font" Target="fonts/RobotoMono-regular.fntdata"/><Relationship Id="rId10" Type="http://schemas.openxmlformats.org/officeDocument/2006/relationships/slide" Target="slides/slide3.xml"/><Relationship Id="rId32" Type="http://schemas.openxmlformats.org/officeDocument/2006/relationships/font" Target="fonts/Oswald-bold.fntdata"/><Relationship Id="rId13" Type="http://schemas.openxmlformats.org/officeDocument/2006/relationships/slide" Target="slides/slide6.xml"/><Relationship Id="rId35" Type="http://schemas.openxmlformats.org/officeDocument/2006/relationships/font" Target="fonts/RobotoMono-italic.fntdata"/><Relationship Id="rId12" Type="http://schemas.openxmlformats.org/officeDocument/2006/relationships/slide" Target="slides/slide5.xml"/><Relationship Id="rId34" Type="http://schemas.openxmlformats.org/officeDocument/2006/relationships/font" Target="fonts/RobotoMono-bold.fntdata"/><Relationship Id="rId15" Type="http://schemas.openxmlformats.org/officeDocument/2006/relationships/slide" Target="slides/slide8.xml"/><Relationship Id="rId37" Type="http://schemas.openxmlformats.org/officeDocument/2006/relationships/font" Target="fonts/OpenSansLight-regular.fntdata"/><Relationship Id="rId14" Type="http://schemas.openxmlformats.org/officeDocument/2006/relationships/slide" Target="slides/slide7.xml"/><Relationship Id="rId36" Type="http://schemas.openxmlformats.org/officeDocument/2006/relationships/font" Target="fonts/RobotoMono-boldItalic.fntdata"/><Relationship Id="rId17" Type="http://schemas.openxmlformats.org/officeDocument/2006/relationships/slide" Target="slides/slide10.xml"/><Relationship Id="rId39" Type="http://schemas.openxmlformats.org/officeDocument/2006/relationships/font" Target="fonts/OpenSansLight-italic.fntdata"/><Relationship Id="rId16" Type="http://schemas.openxmlformats.org/officeDocument/2006/relationships/slide" Target="slides/slide9.xml"/><Relationship Id="rId38" Type="http://schemas.openxmlformats.org/officeDocument/2006/relationships/font" Target="fonts/OpenSansLight-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986e0d7d8c_7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986e0d7d8c_7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540705887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Next we have our key functionalities of our system. For data input, users can load different types of source code files like in a CSV or JSON formats.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For model selection, user can either utilize a pre-trained model from Hugging Face or import custom models. They can then specify which layers to extract from and then prepare the data for our clustering phase which offers multiple clustering algorithms.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For evaluation, users can define specific alignment metrics using lexical or contextual criteria. The system then assesses how well do these clusters align with known concepts.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And then finally users can then visualize cluster relationships through our interactive visualization tool.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**For labeling, we plan to implement DSPY2 supported by a user interface.</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**Additionally, users can perform probing and reverse feature engineering to extract any meaningful features from latent representations, to help them understand how the model interprets different code patterns.</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t/>
            </a:r>
            <a:endParaRPr/>
          </a:p>
        </p:txBody>
      </p:sp>
      <p:sp>
        <p:nvSpPr>
          <p:cNvPr id="159" name="Google Shape;159;g35407058870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54b34e494e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Moving on to our product's design, we first process our source code through our RAID tool to parse code and generate tokens and activations which are then transformed into points and vocabulary vectors, which serve as input for our clustering algorithms.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We also use engineered prompts with Large Language Models to generate semantic labels for our clusters. Finally, we analyze the clustering results through different evaluation methods and visualizations.</a:t>
            </a:r>
            <a:endParaRPr sz="1000">
              <a:solidFill>
                <a:schemeClr val="dk1"/>
              </a:solidFill>
            </a:endParaRPr>
          </a:p>
          <a:p>
            <a:pPr indent="0" lvl="0" marL="0" rtl="0" algn="l">
              <a:spcBef>
                <a:spcPts val="0"/>
              </a:spcBef>
              <a:spcAft>
                <a:spcPts val="0"/>
              </a:spcAft>
              <a:buNone/>
            </a:pPr>
            <a:r>
              <a:t/>
            </a:r>
            <a:endParaRPr/>
          </a:p>
        </p:txBody>
      </p:sp>
      <p:sp>
        <p:nvSpPr>
          <p:cNvPr id="175" name="Google Shape;175;g354b34e494e_2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54b34e494e_2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54b34e494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54b34e494e_2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54b34e494e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54f73f74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Moving on to our product's design, we first process our source code through our RAID tool to parse code and generate tokens and activations which are then transformed into points and vocabulary vectors, which serve as input for our clustering algorithms.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We also use engineered prompts with Large Language Models to generate semantic labels for our clusters. Finally, we analyze the clustering results through different evaluation methods and visualizations.</a:t>
            </a:r>
            <a:endParaRPr sz="1000">
              <a:solidFill>
                <a:schemeClr val="dk1"/>
              </a:solidFill>
            </a:endParaRPr>
          </a:p>
          <a:p>
            <a:pPr indent="0" lvl="0" marL="0" rtl="0" algn="l">
              <a:spcBef>
                <a:spcPts val="0"/>
              </a:spcBef>
              <a:spcAft>
                <a:spcPts val="0"/>
              </a:spcAft>
              <a:buNone/>
            </a:pPr>
            <a:r>
              <a:t/>
            </a:r>
            <a:endParaRPr/>
          </a:p>
        </p:txBody>
      </p:sp>
      <p:sp>
        <p:nvSpPr>
          <p:cNvPr id="201" name="Google Shape;201;g354f73f747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54f73f747f_0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54f73f747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550fb9db04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550fb9db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54b181cf03_1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54b181cf0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Packaging</a:t>
            </a:r>
            <a:r>
              <a:rPr lang="en">
                <a:solidFill>
                  <a:schemeClr val="dk1"/>
                </a:solidFill>
              </a:rPr>
              <a:t>: We treat the library like any standard Python product—version, build, and publish.</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CI &amp; Containerization</a:t>
            </a:r>
            <a:r>
              <a:rPr lang="en">
                <a:solidFill>
                  <a:schemeClr val="dk1"/>
                </a:solidFill>
              </a:rPr>
              <a:t>: Every commit triggers an automated pipeline: build the code, wrap it in a container, and tag it for traceability.</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Deployment</a:t>
            </a:r>
            <a:r>
              <a:rPr lang="en">
                <a:solidFill>
                  <a:schemeClr val="dk1"/>
                </a:solidFill>
              </a:rPr>
              <a:t>: A single SSH command pulls and runs the container on our VM; rollback is just a matter of re-tagging and re-running.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54b181cf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354b181cf0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fedb4afb9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fedb4afb99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53d54be346_3_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53d54be346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55713970ad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55713970ad_1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50e17dc4c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350e17dc4c5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5407058870_0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540705887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86e0d7d8c_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986e0d7d8c_7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1edc39a1f3_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31edc39a1f3_2_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54f73f747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354f73f747f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540705887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Moving on to our product's design, we first process our source code through our RAID tool to parse code and generate tokens and activations which are then transformed into points and vocabulary vectors, which serve as input for our clustering algorithms.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We also use engineered prompts with Large Language Models to generate semantic labels for our clusters. Finally, we analyze the clustering results through different evaluation methods and visualizations.</a:t>
            </a:r>
            <a:endParaRPr sz="1000">
              <a:solidFill>
                <a:schemeClr val="dk1"/>
              </a:solidFill>
            </a:endParaRPr>
          </a:p>
          <a:p>
            <a:pPr indent="0" lvl="0" marL="0" rtl="0" algn="l">
              <a:spcBef>
                <a:spcPts val="0"/>
              </a:spcBef>
              <a:spcAft>
                <a:spcPts val="0"/>
              </a:spcAft>
              <a:buNone/>
            </a:pPr>
            <a:r>
              <a:t/>
            </a:r>
            <a:endParaRPr/>
          </a:p>
        </p:txBody>
      </p:sp>
      <p:sp>
        <p:nvSpPr>
          <p:cNvPr id="135" name="Google Shape;135;g35407058870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40705887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Next we have our key functionalities of our system. For data input, users can load different types of source code files like in a CSV or JSON formats.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For model selection, user can either utilize a pre-trained model from Hugging Face or import custom models. They can then specify which layers to extract from and then prepare the data for our clustering phase which offers multiple clustering algorithms.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For evaluation, users can define specific alignment metrics using lexical or contextual criteria. The system then assesses how well do these clusters align with known concepts.</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And then finally users can then visualize cluster relationships through our interactive visualization tool. </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**For labeling, we plan to implement DSPY2 supported by a user interface.</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**Additionally, users can perform probing and reverse feature engineering to extract any meaningful features from latent representations, to help them understand how the model interprets different code patterns.</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t/>
            </a:r>
            <a:endParaRPr/>
          </a:p>
        </p:txBody>
      </p:sp>
      <p:sp>
        <p:nvSpPr>
          <p:cNvPr id="145" name="Google Shape;145;g35407058870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55" name="Shape 55"/>
        <p:cNvGrpSpPr/>
        <p:nvPr/>
      </p:nvGrpSpPr>
      <p:grpSpPr>
        <a:xfrm>
          <a:off x="0" y="0"/>
          <a:ext cx="0" cy="0"/>
          <a:chOff x="0" y="0"/>
          <a:chExt cx="0" cy="0"/>
        </a:xfrm>
      </p:grpSpPr>
      <p:sp>
        <p:nvSpPr>
          <p:cNvPr id="56" name="Google Shape;56;p14"/>
          <p:cNvSpPr txBox="1"/>
          <p:nvPr/>
        </p:nvSpPr>
        <p:spPr>
          <a:xfrm>
            <a:off x="212725" y="3489325"/>
            <a:ext cx="1841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a:ea typeface="Times"/>
              <a:cs typeface="Times"/>
              <a:sym typeface="Time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7" name="Shape 5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8" name="Shape 5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nvSpPr>
        <p:spPr>
          <a:xfrm>
            <a:off x="212725" y="3489325"/>
            <a:ext cx="1841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a:ea typeface="Times"/>
              <a:cs typeface="Times"/>
              <a:sym typeface="Times"/>
            </a:endParaRPr>
          </a:p>
        </p:txBody>
      </p:sp>
      <p:sp>
        <p:nvSpPr>
          <p:cNvPr id="52" name="Google Shape;52;p13"/>
          <p:cNvSpPr/>
          <p:nvPr/>
        </p:nvSpPr>
        <p:spPr>
          <a:xfrm>
            <a:off x="0" y="6348431"/>
            <a:ext cx="9144000" cy="509569"/>
          </a:xfrm>
          <a:prstGeom prst="rect">
            <a:avLst/>
          </a:prstGeom>
          <a:solidFill>
            <a:srgbClr val="C810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a:ea typeface="Times"/>
              <a:cs typeface="Times"/>
              <a:sym typeface="Times"/>
            </a:endParaRPr>
          </a:p>
        </p:txBody>
      </p:sp>
      <p:pic>
        <p:nvPicPr>
          <p:cNvPr descr="ISU LEFT white.eps" id="53" name="Google Shape;53;p13"/>
          <p:cNvPicPr preferRelativeResize="0"/>
          <p:nvPr/>
        </p:nvPicPr>
        <p:blipFill rotWithShape="1">
          <a:blip r:embed="rId1">
            <a:alphaModFix/>
          </a:blip>
          <a:srcRect b="38234" l="0" r="0" t="0"/>
          <a:stretch/>
        </p:blipFill>
        <p:spPr>
          <a:xfrm>
            <a:off x="381000" y="6503215"/>
            <a:ext cx="2396490" cy="197359"/>
          </a:xfrm>
          <a:prstGeom prst="rect">
            <a:avLst/>
          </a:prstGeom>
          <a:noFill/>
          <a:ln>
            <a:noFill/>
          </a:ln>
        </p:spPr>
      </p:pic>
      <p:sp>
        <p:nvSpPr>
          <p:cNvPr id="54" name="Google Shape;54;p13"/>
          <p:cNvSpPr txBox="1"/>
          <p:nvPr/>
        </p:nvSpPr>
        <p:spPr>
          <a:xfrm>
            <a:off x="4613617" y="6470650"/>
            <a:ext cx="4191000" cy="285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CE1126"/>
              </a:buClr>
              <a:buSzPts val="960"/>
              <a:buFont typeface="Times"/>
              <a:buNone/>
            </a:pPr>
            <a:r>
              <a:rPr b="1" i="0" lang="en" sz="1200" u="none">
                <a:solidFill>
                  <a:schemeClr val="lt1"/>
                </a:solidFill>
                <a:latin typeface="Open Sans"/>
                <a:ea typeface="Open Sans"/>
                <a:cs typeface="Open Sans"/>
                <a:sym typeface="Open Sans"/>
              </a:rPr>
              <a:t>Unit or Department Name Here</a:t>
            </a:r>
            <a:endParaRPr b="1" i="0" sz="1200" u="none">
              <a:solidFill>
                <a:schemeClr val="lt1"/>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5.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2.png"/><Relationship Id="rId6" Type="http://schemas.openxmlformats.org/officeDocument/2006/relationships/image" Target="../media/image21.png"/><Relationship Id="rId7"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hyperlink" Target="http://www.youtube.com/watch?v=NLkAXOGqe5M" TargetMode="Externa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7"/>
          <p:cNvPicPr preferRelativeResize="0"/>
          <p:nvPr/>
        </p:nvPicPr>
        <p:blipFill rotWithShape="1">
          <a:blip r:embed="rId3">
            <a:alphaModFix/>
          </a:blip>
          <a:srcRect b="0" l="5904" r="5534" t="0"/>
          <a:stretch/>
        </p:blipFill>
        <p:spPr>
          <a:xfrm>
            <a:off x="0" y="-25400"/>
            <a:ext cx="9144000" cy="6883400"/>
          </a:xfrm>
          <a:prstGeom prst="rect">
            <a:avLst/>
          </a:prstGeom>
          <a:noFill/>
          <a:ln>
            <a:noFill/>
          </a:ln>
        </p:spPr>
      </p:pic>
      <p:sp>
        <p:nvSpPr>
          <p:cNvPr id="64" name="Google Shape;64;p17"/>
          <p:cNvSpPr/>
          <p:nvPr/>
        </p:nvSpPr>
        <p:spPr>
          <a:xfrm>
            <a:off x="0" y="-12750"/>
            <a:ext cx="9144000" cy="6883500"/>
          </a:xfrm>
          <a:prstGeom prst="rect">
            <a:avLst/>
          </a:prstGeom>
          <a:solidFill>
            <a:srgbClr val="C8102E">
              <a:alpha val="8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a:buNone/>
            </a:pPr>
            <a:r>
              <a:t/>
            </a:r>
            <a:endParaRPr b="0" i="0" sz="2400" u="none" cap="none" strike="noStrike">
              <a:solidFill>
                <a:srgbClr val="C8102E"/>
              </a:solidFill>
              <a:latin typeface="Times"/>
              <a:ea typeface="Times"/>
              <a:cs typeface="Times"/>
              <a:sym typeface="Times"/>
            </a:endParaRPr>
          </a:p>
        </p:txBody>
      </p:sp>
      <p:sp>
        <p:nvSpPr>
          <p:cNvPr id="65" name="Google Shape;65;p17"/>
          <p:cNvSpPr txBox="1"/>
          <p:nvPr/>
        </p:nvSpPr>
        <p:spPr>
          <a:xfrm>
            <a:off x="934453" y="3646214"/>
            <a:ext cx="716280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lt1"/>
                </a:solidFill>
                <a:latin typeface="Open Sans Light"/>
                <a:ea typeface="Open Sans Light"/>
                <a:cs typeface="Open Sans Light"/>
                <a:sym typeface="Open Sans Light"/>
              </a:rPr>
              <a:t>SDMAY25-30</a:t>
            </a:r>
            <a:endParaRPr>
              <a:latin typeface="Open Sans Light"/>
              <a:ea typeface="Open Sans Light"/>
              <a:cs typeface="Open Sans Light"/>
              <a:sym typeface="Open Sans Light"/>
            </a:endParaRPr>
          </a:p>
        </p:txBody>
      </p:sp>
      <p:sp>
        <p:nvSpPr>
          <p:cNvPr id="66" name="Google Shape;66;p17"/>
          <p:cNvSpPr txBox="1"/>
          <p:nvPr/>
        </p:nvSpPr>
        <p:spPr>
          <a:xfrm>
            <a:off x="914400" y="2901031"/>
            <a:ext cx="7162800" cy="708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4000">
                <a:solidFill>
                  <a:schemeClr val="lt1"/>
                </a:solidFill>
                <a:latin typeface="Oswald"/>
                <a:ea typeface="Oswald"/>
                <a:cs typeface="Oswald"/>
                <a:sym typeface="Oswald"/>
              </a:rPr>
              <a:t>Explainable AI For Source Code Applications </a:t>
            </a:r>
            <a:endParaRPr>
              <a:latin typeface="Oswald"/>
              <a:ea typeface="Oswald"/>
              <a:cs typeface="Oswald"/>
              <a:sym typeface="Oswald"/>
            </a:endParaRPr>
          </a:p>
        </p:txBody>
      </p:sp>
      <p:pic>
        <p:nvPicPr>
          <p:cNvPr descr="ISU LEFT white.eps" id="67" name="Google Shape;67;p17"/>
          <p:cNvPicPr preferRelativeResize="0"/>
          <p:nvPr/>
        </p:nvPicPr>
        <p:blipFill rotWithShape="1">
          <a:blip r:embed="rId4">
            <a:alphaModFix/>
          </a:blip>
          <a:srcRect b="38234" l="0" r="0" t="0"/>
          <a:stretch/>
        </p:blipFill>
        <p:spPr>
          <a:xfrm>
            <a:off x="6400800" y="6452857"/>
            <a:ext cx="2396490" cy="197359"/>
          </a:xfrm>
          <a:prstGeom prst="rect">
            <a:avLst/>
          </a:prstGeom>
          <a:noFill/>
          <a:ln>
            <a:noFill/>
          </a:ln>
        </p:spPr>
      </p:pic>
      <p:sp>
        <p:nvSpPr>
          <p:cNvPr id="68" name="Google Shape;68;p17"/>
          <p:cNvSpPr txBox="1"/>
          <p:nvPr/>
        </p:nvSpPr>
        <p:spPr>
          <a:xfrm>
            <a:off x="836200" y="4835838"/>
            <a:ext cx="7359300" cy="33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i="1" lang="en" sz="1600">
                <a:solidFill>
                  <a:schemeClr val="lt1"/>
                </a:solidFill>
              </a:rPr>
              <a:t>Manjul Balayar, Sam Frost, Akhilesh Nevatia, Ethan Rogers, Rayne Wilde</a:t>
            </a:r>
            <a:endParaRPr i="1" sz="1600">
              <a:solidFill>
                <a:schemeClr val="lt1"/>
              </a:solidFill>
            </a:endParaRPr>
          </a:p>
          <a:p>
            <a:pPr indent="0" lvl="0" marL="0" rtl="0" algn="l">
              <a:spcBef>
                <a:spcPts val="0"/>
              </a:spcBef>
              <a:spcAft>
                <a:spcPts val="0"/>
              </a:spcAft>
              <a:buClr>
                <a:schemeClr val="dk1"/>
              </a:buClr>
              <a:buSzPts val="1100"/>
              <a:buFont typeface="Arial"/>
              <a:buNone/>
            </a:pPr>
            <a:r>
              <a:t/>
            </a:r>
            <a:endParaRPr i="1" sz="1600">
              <a:solidFill>
                <a:schemeClr val="lt1"/>
              </a:solidFill>
            </a:endParaRPr>
          </a:p>
          <a:p>
            <a:pPr indent="0" lvl="0" marL="0" rtl="0" algn="l">
              <a:spcBef>
                <a:spcPts val="0"/>
              </a:spcBef>
              <a:spcAft>
                <a:spcPts val="0"/>
              </a:spcAft>
              <a:buClr>
                <a:schemeClr val="dk1"/>
              </a:buClr>
              <a:buSzPts val="1100"/>
              <a:buFont typeface="Arial"/>
              <a:buNone/>
            </a:pPr>
            <a:r>
              <a:rPr i="1" lang="en" sz="1600">
                <a:solidFill>
                  <a:schemeClr val="lt1"/>
                </a:solidFill>
              </a:rPr>
              <a:t>Client: Dr. Ali Jannesari</a:t>
            </a:r>
            <a:endParaRPr i="1" sz="1600">
              <a:solidFill>
                <a:schemeClr val="lt1"/>
              </a:solidFill>
            </a:endParaRPr>
          </a:p>
          <a:p>
            <a:pPr indent="0" lvl="0" marL="0" rtl="0" algn="l">
              <a:spcBef>
                <a:spcPts val="0"/>
              </a:spcBef>
              <a:spcAft>
                <a:spcPts val="0"/>
              </a:spcAft>
              <a:buClr>
                <a:schemeClr val="dk1"/>
              </a:buClr>
              <a:buSzPts val="1100"/>
              <a:buFont typeface="Arial"/>
              <a:buNone/>
            </a:pPr>
            <a:r>
              <a:rPr i="1" lang="en" sz="1600">
                <a:solidFill>
                  <a:schemeClr val="lt1"/>
                </a:solidFill>
              </a:rPr>
              <a:t>Advisor: Arushi Sharma</a:t>
            </a:r>
            <a:endParaRPr i="1" sz="1600">
              <a:solidFill>
                <a:schemeClr val="lt1"/>
              </a:solidFill>
            </a:endParaRPr>
          </a:p>
          <a:p>
            <a:pPr indent="0" lvl="0" marL="0" rtl="0" algn="l">
              <a:spcBef>
                <a:spcPts val="0"/>
              </a:spcBef>
              <a:spcAft>
                <a:spcPts val="0"/>
              </a:spcAft>
              <a:buClr>
                <a:schemeClr val="dk1"/>
              </a:buClr>
              <a:buSzPts val="1100"/>
              <a:buFont typeface="Arial"/>
              <a:buNone/>
            </a:pPr>
            <a:r>
              <a:t/>
            </a:r>
            <a:endParaRPr i="1" sz="1600">
              <a:solidFill>
                <a:schemeClr val="lt1"/>
              </a:solidFill>
            </a:endParaRPr>
          </a:p>
          <a:p>
            <a:pPr indent="0" lvl="0" marL="0" rtl="0" algn="l">
              <a:spcBef>
                <a:spcPts val="0"/>
              </a:spcBef>
              <a:spcAft>
                <a:spcPts val="0"/>
              </a:spcAft>
              <a:buClr>
                <a:schemeClr val="dk1"/>
              </a:buClr>
              <a:buSzPts val="1100"/>
              <a:buFont typeface="Arial"/>
              <a:buNone/>
            </a:pPr>
            <a:r>
              <a:t/>
            </a:r>
            <a:endParaRPr i="1" sz="1600">
              <a:solidFill>
                <a:schemeClr val="lt1"/>
              </a:solidFill>
            </a:endParaRPr>
          </a:p>
          <a:p>
            <a:pPr indent="0" lvl="0" marL="0" rtl="0" algn="l">
              <a:spcBef>
                <a:spcPts val="0"/>
              </a:spcBef>
              <a:spcAft>
                <a:spcPts val="0"/>
              </a:spcAft>
              <a:buClr>
                <a:schemeClr val="dk1"/>
              </a:buClr>
              <a:buSzPts val="1100"/>
              <a:buFont typeface="Arial"/>
              <a:buNone/>
            </a:pPr>
            <a:r>
              <a:t/>
            </a:r>
            <a:endParaRPr i="1" sz="1600">
              <a:solidFill>
                <a:schemeClr val="lt1"/>
              </a:solidFill>
            </a:endParaRPr>
          </a:p>
          <a:p>
            <a:pPr indent="0" lvl="0" marL="0" rtl="0" algn="l">
              <a:spcBef>
                <a:spcPts val="0"/>
              </a:spcBef>
              <a:spcAft>
                <a:spcPts val="0"/>
              </a:spcAft>
              <a:buClr>
                <a:schemeClr val="dk1"/>
              </a:buClr>
              <a:buSzPts val="1100"/>
              <a:buFont typeface="Arial"/>
              <a:buNone/>
            </a:pPr>
            <a:r>
              <a:t/>
            </a:r>
            <a:endParaRPr i="1" sz="1600">
              <a:solidFill>
                <a:schemeClr val="lt1"/>
              </a:solidFill>
            </a:endParaRPr>
          </a:p>
          <a:p>
            <a:pPr indent="0" lvl="0" marL="0" marR="0" rtl="0" algn="l">
              <a:spcBef>
                <a:spcPts val="0"/>
              </a:spcBef>
              <a:spcAft>
                <a:spcPts val="0"/>
              </a:spcAft>
              <a:buNone/>
            </a:pPr>
            <a:r>
              <a:t/>
            </a:r>
            <a:endParaRPr i="1" sz="1600">
              <a:solidFill>
                <a:schemeClr val="lt1"/>
              </a:solidFill>
            </a:endParaRPr>
          </a:p>
        </p:txBody>
      </p:sp>
      <p:cxnSp>
        <p:nvCxnSpPr>
          <p:cNvPr id="69" name="Google Shape;69;p17"/>
          <p:cNvCxnSpPr/>
          <p:nvPr/>
        </p:nvCxnSpPr>
        <p:spPr>
          <a:xfrm>
            <a:off x="0" y="4495800"/>
            <a:ext cx="9144000" cy="0"/>
          </a:xfrm>
          <a:prstGeom prst="straightConnector1">
            <a:avLst/>
          </a:prstGeom>
          <a:solidFill>
            <a:schemeClr val="accent1"/>
          </a:solidFill>
          <a:ln cap="flat" cmpd="sng" w="9525">
            <a:solidFill>
              <a:srgbClr val="F1BE48">
                <a:alpha val="80000"/>
              </a:srgbClr>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nvSpPr>
        <p:spPr>
          <a:xfrm>
            <a:off x="384375" y="589775"/>
            <a:ext cx="7769100" cy="43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Activation Extraction: Hierarchical Extraction</a:t>
            </a:r>
            <a:endParaRPr sz="2200">
              <a:solidFill>
                <a:srgbClr val="C8102E"/>
              </a:solidFill>
              <a:latin typeface="Times"/>
              <a:ea typeface="Times"/>
              <a:cs typeface="Times"/>
              <a:sym typeface="Times"/>
            </a:endParaRPr>
          </a:p>
        </p:txBody>
      </p:sp>
      <p:cxnSp>
        <p:nvCxnSpPr>
          <p:cNvPr id="162" name="Google Shape;162;p26"/>
          <p:cNvCxnSpPr/>
          <p:nvPr/>
        </p:nvCxnSpPr>
        <p:spPr>
          <a:xfrm flipH="1" rot="10800000">
            <a:off x="384375" y="1026150"/>
            <a:ext cx="7788600" cy="2160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63" name="Google Shape;163;p26"/>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 name="Google Shape;164;p26"/>
          <p:cNvSpPr txBox="1"/>
          <p:nvPr/>
        </p:nvSpPr>
        <p:spPr>
          <a:xfrm>
            <a:off x="3840025" y="1375250"/>
            <a:ext cx="3825900" cy="139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t>Alternatively, you can extract the activations for a code hierarchy!</a:t>
            </a:r>
            <a:endParaRPr b="1"/>
          </a:p>
          <a:p>
            <a:pPr indent="0" lvl="0" marL="0" rtl="0" algn="l">
              <a:lnSpc>
                <a:spcPct val="115000"/>
              </a:lnSpc>
              <a:spcBef>
                <a:spcPts val="0"/>
              </a:spcBef>
              <a:spcAft>
                <a:spcPts val="0"/>
              </a:spcAft>
              <a:buNone/>
            </a:pPr>
            <a:r>
              <a:t/>
            </a:r>
            <a:endParaRPr b="1"/>
          </a:p>
          <a:p>
            <a:pPr indent="0" lvl="0" marL="0" rtl="0" algn="l">
              <a:lnSpc>
                <a:spcPct val="115000"/>
              </a:lnSpc>
              <a:spcBef>
                <a:spcPts val="0"/>
              </a:spcBef>
              <a:spcAft>
                <a:spcPts val="0"/>
              </a:spcAft>
              <a:buNone/>
            </a:pPr>
            <a:r>
              <a:rPr lang="en"/>
              <a:t>How does the LLM view specific </a:t>
            </a:r>
            <a:endParaRPr/>
          </a:p>
          <a:p>
            <a:pPr indent="0" lvl="0" marL="0" rtl="0" algn="l">
              <a:lnSpc>
                <a:spcPct val="115000"/>
              </a:lnSpc>
              <a:spcBef>
                <a:spcPts val="0"/>
              </a:spcBef>
              <a:spcAft>
                <a:spcPts val="0"/>
              </a:spcAft>
              <a:buNone/>
            </a:pPr>
            <a:r>
              <a:rPr lang="en"/>
              <a:t>s</a:t>
            </a:r>
            <a:r>
              <a:rPr lang="en"/>
              <a:t>tructures or concepts?</a:t>
            </a:r>
            <a:endParaRPr/>
          </a:p>
        </p:txBody>
      </p:sp>
      <p:pic>
        <p:nvPicPr>
          <p:cNvPr id="165" name="Google Shape;165;p26"/>
          <p:cNvPicPr preferRelativeResize="0"/>
          <p:nvPr/>
        </p:nvPicPr>
        <p:blipFill>
          <a:blip r:embed="rId3">
            <a:alphaModFix/>
          </a:blip>
          <a:stretch>
            <a:fillRect/>
          </a:stretch>
        </p:blipFill>
        <p:spPr>
          <a:xfrm>
            <a:off x="197575" y="1195125"/>
            <a:ext cx="3191750" cy="2190075"/>
          </a:xfrm>
          <a:prstGeom prst="rect">
            <a:avLst/>
          </a:prstGeom>
          <a:noFill/>
          <a:ln>
            <a:noFill/>
          </a:ln>
        </p:spPr>
      </p:pic>
      <p:sp>
        <p:nvSpPr>
          <p:cNvPr id="166" name="Google Shape;166;p26"/>
          <p:cNvSpPr txBox="1"/>
          <p:nvPr/>
        </p:nvSpPr>
        <p:spPr>
          <a:xfrm>
            <a:off x="528675" y="3309000"/>
            <a:ext cx="22683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Some sample java code</a:t>
            </a:r>
            <a:endParaRPr sz="800"/>
          </a:p>
        </p:txBody>
      </p:sp>
      <p:pic>
        <p:nvPicPr>
          <p:cNvPr id="167" name="Google Shape;167;p26"/>
          <p:cNvPicPr preferRelativeResize="0"/>
          <p:nvPr/>
        </p:nvPicPr>
        <p:blipFill>
          <a:blip r:embed="rId4">
            <a:alphaModFix/>
          </a:blip>
          <a:stretch>
            <a:fillRect/>
          </a:stretch>
        </p:blipFill>
        <p:spPr>
          <a:xfrm>
            <a:off x="121375" y="4027300"/>
            <a:ext cx="4098901" cy="1996125"/>
          </a:xfrm>
          <a:prstGeom prst="rect">
            <a:avLst/>
          </a:prstGeom>
          <a:noFill/>
          <a:ln>
            <a:noFill/>
          </a:ln>
        </p:spPr>
      </p:pic>
      <p:sp>
        <p:nvSpPr>
          <p:cNvPr id="168" name="Google Shape;168;p26"/>
          <p:cNvSpPr/>
          <p:nvPr/>
        </p:nvSpPr>
        <p:spPr>
          <a:xfrm rot="5400000">
            <a:off x="3416425" y="3458575"/>
            <a:ext cx="613800" cy="3762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26"/>
          <p:cNvSpPr txBox="1"/>
          <p:nvPr/>
        </p:nvSpPr>
        <p:spPr>
          <a:xfrm>
            <a:off x="936164" y="6023425"/>
            <a:ext cx="24693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Extracted code nodes with parent/child relations</a:t>
            </a:r>
            <a:endParaRPr sz="800"/>
          </a:p>
        </p:txBody>
      </p:sp>
      <p:pic>
        <p:nvPicPr>
          <p:cNvPr id="170" name="Google Shape;170;p26"/>
          <p:cNvPicPr preferRelativeResize="0"/>
          <p:nvPr/>
        </p:nvPicPr>
        <p:blipFill>
          <a:blip r:embed="rId5">
            <a:alphaModFix/>
          </a:blip>
          <a:stretch>
            <a:fillRect/>
          </a:stretch>
        </p:blipFill>
        <p:spPr>
          <a:xfrm>
            <a:off x="7439500" y="1176738"/>
            <a:ext cx="1619625" cy="4939875"/>
          </a:xfrm>
          <a:prstGeom prst="rect">
            <a:avLst/>
          </a:prstGeom>
          <a:noFill/>
          <a:ln>
            <a:noFill/>
          </a:ln>
        </p:spPr>
      </p:pic>
      <p:sp>
        <p:nvSpPr>
          <p:cNvPr id="171" name="Google Shape;171;p26"/>
          <p:cNvSpPr txBox="1"/>
          <p:nvPr/>
        </p:nvSpPr>
        <p:spPr>
          <a:xfrm>
            <a:off x="5265050" y="3497100"/>
            <a:ext cx="1619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All members’ </a:t>
            </a:r>
            <a:endParaRPr/>
          </a:p>
          <a:p>
            <a:pPr indent="0" lvl="0" marL="0" rtl="0" algn="ctr">
              <a:spcBef>
                <a:spcPts val="0"/>
              </a:spcBef>
              <a:spcAft>
                <a:spcPts val="0"/>
              </a:spcAft>
              <a:buNone/>
            </a:pPr>
            <a:r>
              <a:rPr lang="en"/>
              <a:t>activations</a:t>
            </a:r>
            <a:endParaRPr/>
          </a:p>
        </p:txBody>
      </p:sp>
      <p:sp>
        <p:nvSpPr>
          <p:cNvPr id="172" name="Google Shape;172;p26"/>
          <p:cNvSpPr/>
          <p:nvPr/>
        </p:nvSpPr>
        <p:spPr>
          <a:xfrm>
            <a:off x="6688875" y="3616800"/>
            <a:ext cx="613800" cy="3762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nvSpPr>
        <p:spPr>
          <a:xfrm>
            <a:off x="604525" y="1383116"/>
            <a:ext cx="7701300" cy="41502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1200"/>
              </a:spcAft>
              <a:buNone/>
            </a:pPr>
            <a:r>
              <a:t/>
            </a:r>
            <a:endParaRPr sz="2200">
              <a:solidFill>
                <a:schemeClr val="dk1"/>
              </a:solidFill>
              <a:latin typeface="Average"/>
              <a:ea typeface="Average"/>
              <a:cs typeface="Average"/>
              <a:sym typeface="Average"/>
            </a:endParaRPr>
          </a:p>
        </p:txBody>
      </p:sp>
      <p:sp>
        <p:nvSpPr>
          <p:cNvPr id="178" name="Google Shape;178;p27"/>
          <p:cNvSpPr txBox="1"/>
          <p:nvPr/>
        </p:nvSpPr>
        <p:spPr>
          <a:xfrm>
            <a:off x="604520" y="583109"/>
            <a:ext cx="51054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Next up: Clustering Workflow</a:t>
            </a:r>
            <a:endParaRPr sz="2200">
              <a:solidFill>
                <a:srgbClr val="C8102E"/>
              </a:solidFill>
              <a:latin typeface="Times"/>
              <a:ea typeface="Times"/>
              <a:cs typeface="Times"/>
              <a:sym typeface="Times"/>
            </a:endParaRPr>
          </a:p>
        </p:txBody>
      </p:sp>
      <p:cxnSp>
        <p:nvCxnSpPr>
          <p:cNvPr id="179" name="Google Shape;179;p27"/>
          <p:cNvCxnSpPr/>
          <p:nvPr/>
        </p:nvCxnSpPr>
        <p:spPr>
          <a:xfrm>
            <a:off x="685800" y="1123950"/>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80" name="Google Shape;180;p27"/>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81" name="Google Shape;181;p27"/>
          <p:cNvPicPr preferRelativeResize="0"/>
          <p:nvPr/>
        </p:nvPicPr>
        <p:blipFill>
          <a:blip r:embed="rId3">
            <a:alphaModFix/>
          </a:blip>
          <a:stretch>
            <a:fillRect/>
          </a:stretch>
        </p:blipFill>
        <p:spPr>
          <a:xfrm>
            <a:off x="292463" y="1570600"/>
            <a:ext cx="8559068" cy="4383550"/>
          </a:xfrm>
          <a:prstGeom prst="rect">
            <a:avLst/>
          </a:prstGeom>
          <a:noFill/>
          <a:ln>
            <a:noFill/>
          </a:ln>
        </p:spPr>
      </p:pic>
      <p:sp>
        <p:nvSpPr>
          <p:cNvPr id="182" name="Google Shape;182;p27"/>
          <p:cNvSpPr/>
          <p:nvPr/>
        </p:nvSpPr>
        <p:spPr>
          <a:xfrm rot="4782299">
            <a:off x="3765290" y="1588317"/>
            <a:ext cx="1252261" cy="246969"/>
          </a:xfrm>
          <a:prstGeom prst="right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nvSpPr>
        <p:spPr>
          <a:xfrm>
            <a:off x="139825" y="1270450"/>
            <a:ext cx="8812500" cy="4873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t/>
            </a:r>
            <a:endParaRPr sz="1500">
              <a:solidFill>
                <a:schemeClr val="dk1"/>
              </a:solidFill>
              <a:latin typeface="Average"/>
              <a:ea typeface="Average"/>
              <a:cs typeface="Average"/>
              <a:sym typeface="Average"/>
            </a:endParaRPr>
          </a:p>
          <a:p>
            <a:pPr indent="-323850" lvl="0" marL="457200" rtl="0" algn="l">
              <a:lnSpc>
                <a:spcPct val="115000"/>
              </a:lnSpc>
              <a:spcBef>
                <a:spcPts val="120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Imagine a massive library where books (code tokens) have been arranged by an expert librarian who never explained their system. Our clustering is like discovering the hidden organization principles - finding which books the librarian considers similar enough to place on the same shelf.</a:t>
            </a:r>
            <a:endParaRPr sz="1500">
              <a:solidFill>
                <a:schemeClr val="dk1"/>
              </a:solidFill>
              <a:latin typeface="Average"/>
              <a:ea typeface="Average"/>
              <a:cs typeface="Average"/>
              <a:sym typeface="Average"/>
            </a:endParaRPr>
          </a:p>
          <a:p>
            <a:pPr indent="-323850" lvl="1" marL="9144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Librarian -&gt; Model </a:t>
            </a:r>
            <a:endParaRPr sz="1500">
              <a:solidFill>
                <a:schemeClr val="dk1"/>
              </a:solidFill>
              <a:latin typeface="Average"/>
              <a:ea typeface="Average"/>
              <a:cs typeface="Average"/>
              <a:sym typeface="Average"/>
            </a:endParaRPr>
          </a:p>
          <a:p>
            <a:pPr indent="-323850" lvl="1" marL="9144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Organization Principles -&gt; How the model learns </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500">
              <a:solidFill>
                <a:schemeClr val="dk1"/>
              </a:solidFill>
              <a:latin typeface="Average"/>
              <a:ea typeface="Average"/>
              <a:cs typeface="Average"/>
              <a:sym typeface="Average"/>
            </a:endParaRPr>
          </a:p>
          <a:p>
            <a:pPr indent="-323850" lvl="0" marL="457200" rtl="0" algn="l">
              <a:lnSpc>
                <a:spcPct val="115000"/>
              </a:lnSpc>
              <a:spcBef>
                <a:spcPts val="120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What Clustering Does?</a:t>
            </a:r>
            <a:endParaRPr sz="1500">
              <a:solidFill>
                <a:schemeClr val="dk1"/>
              </a:solidFill>
              <a:latin typeface="Average"/>
              <a:ea typeface="Average"/>
              <a:cs typeface="Average"/>
              <a:sym typeface="Average"/>
            </a:endParaRPr>
          </a:p>
          <a:p>
            <a:pPr indent="-323850" lvl="1" marL="914400" rtl="0" algn="l">
              <a:lnSpc>
                <a:spcPct val="115000"/>
              </a:lnSpc>
              <a:spcBef>
                <a:spcPts val="0"/>
              </a:spcBef>
              <a:spcAft>
                <a:spcPts val="0"/>
              </a:spcAft>
              <a:buClr>
                <a:schemeClr val="dk1"/>
              </a:buClr>
              <a:buSzPts val="1500"/>
              <a:buFont typeface="Average"/>
              <a:buChar char="○"/>
            </a:pPr>
            <a:r>
              <a:rPr b="1" lang="en" sz="1500">
                <a:solidFill>
                  <a:schemeClr val="dk1"/>
                </a:solidFill>
                <a:latin typeface="Average"/>
                <a:ea typeface="Average"/>
                <a:cs typeface="Average"/>
                <a:sym typeface="Average"/>
              </a:rPr>
              <a:t>Input:</a:t>
            </a:r>
            <a:r>
              <a:rPr lang="en" sz="1500">
                <a:solidFill>
                  <a:schemeClr val="dk1"/>
                </a:solidFill>
                <a:latin typeface="Average"/>
                <a:ea typeface="Average"/>
                <a:cs typeface="Average"/>
                <a:sym typeface="Average"/>
              </a:rPr>
              <a:t> Processed Neural Activations (how AI model represents each code token internally)</a:t>
            </a:r>
            <a:endParaRPr sz="1500">
              <a:solidFill>
                <a:schemeClr val="dk1"/>
              </a:solidFill>
              <a:latin typeface="Average"/>
              <a:ea typeface="Average"/>
              <a:cs typeface="Average"/>
              <a:sym typeface="Average"/>
            </a:endParaRPr>
          </a:p>
          <a:p>
            <a:pPr indent="-323850" lvl="1" marL="914400" rtl="0" algn="l">
              <a:lnSpc>
                <a:spcPct val="115000"/>
              </a:lnSpc>
              <a:spcBef>
                <a:spcPts val="0"/>
              </a:spcBef>
              <a:spcAft>
                <a:spcPts val="0"/>
              </a:spcAft>
              <a:buClr>
                <a:schemeClr val="dk1"/>
              </a:buClr>
              <a:buSzPts val="1500"/>
              <a:buFont typeface="Average"/>
              <a:buChar char="○"/>
            </a:pPr>
            <a:r>
              <a:rPr b="1" lang="en" sz="1500">
                <a:solidFill>
                  <a:schemeClr val="dk1"/>
                </a:solidFill>
                <a:latin typeface="Average"/>
                <a:ea typeface="Average"/>
                <a:cs typeface="Average"/>
                <a:sym typeface="Average"/>
              </a:rPr>
              <a:t>Process: </a:t>
            </a:r>
            <a:r>
              <a:rPr lang="en" sz="1500">
                <a:solidFill>
                  <a:schemeClr val="dk1"/>
                </a:solidFill>
                <a:latin typeface="Average"/>
                <a:ea typeface="Average"/>
                <a:cs typeface="Average"/>
                <a:sym typeface="Average"/>
              </a:rPr>
              <a:t>Group similar activation patterns together to find relationships</a:t>
            </a:r>
            <a:endParaRPr sz="1500">
              <a:solidFill>
                <a:schemeClr val="dk1"/>
              </a:solidFill>
              <a:latin typeface="Average"/>
              <a:ea typeface="Average"/>
              <a:cs typeface="Average"/>
              <a:sym typeface="Average"/>
            </a:endParaRPr>
          </a:p>
          <a:p>
            <a:pPr indent="-323850" lvl="1" marL="914400" rtl="0" algn="l">
              <a:lnSpc>
                <a:spcPct val="115000"/>
              </a:lnSpc>
              <a:spcBef>
                <a:spcPts val="0"/>
              </a:spcBef>
              <a:spcAft>
                <a:spcPts val="0"/>
              </a:spcAft>
              <a:buClr>
                <a:schemeClr val="dk1"/>
              </a:buClr>
              <a:buSzPts val="1500"/>
              <a:buFont typeface="Average"/>
              <a:buChar char="○"/>
            </a:pPr>
            <a:r>
              <a:rPr b="1" lang="en" sz="1500">
                <a:solidFill>
                  <a:schemeClr val="dk1"/>
                </a:solidFill>
                <a:latin typeface="Average"/>
                <a:ea typeface="Average"/>
                <a:cs typeface="Average"/>
                <a:sym typeface="Average"/>
              </a:rPr>
              <a:t>Output:</a:t>
            </a:r>
            <a:r>
              <a:rPr lang="en" sz="1500">
                <a:solidFill>
                  <a:schemeClr val="dk1"/>
                </a:solidFill>
                <a:latin typeface="Average"/>
                <a:ea typeface="Average"/>
                <a:cs typeface="Average"/>
                <a:sym typeface="Average"/>
              </a:rPr>
              <a:t> Groups of tokens model perceives to be similar</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1200"/>
              </a:spcAft>
              <a:buNone/>
            </a:pPr>
            <a:r>
              <a:t/>
            </a:r>
            <a:endParaRPr sz="1500">
              <a:solidFill>
                <a:schemeClr val="dk1"/>
              </a:solidFill>
              <a:latin typeface="Average"/>
              <a:ea typeface="Average"/>
              <a:cs typeface="Average"/>
              <a:sym typeface="Average"/>
            </a:endParaRPr>
          </a:p>
        </p:txBody>
      </p:sp>
      <p:sp>
        <p:nvSpPr>
          <p:cNvPr id="188" name="Google Shape;188;p28"/>
          <p:cNvSpPr txBox="1"/>
          <p:nvPr/>
        </p:nvSpPr>
        <p:spPr>
          <a:xfrm>
            <a:off x="604525" y="583100"/>
            <a:ext cx="77163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Clustering: Making sense of what your LLM thinks</a:t>
            </a:r>
            <a:endParaRPr sz="2200">
              <a:solidFill>
                <a:srgbClr val="C8102E"/>
              </a:solidFill>
              <a:latin typeface="Times"/>
              <a:ea typeface="Times"/>
              <a:cs typeface="Times"/>
              <a:sym typeface="Times"/>
            </a:endParaRPr>
          </a:p>
        </p:txBody>
      </p:sp>
      <p:cxnSp>
        <p:nvCxnSpPr>
          <p:cNvPr id="189" name="Google Shape;189;p28"/>
          <p:cNvCxnSpPr/>
          <p:nvPr/>
        </p:nvCxnSpPr>
        <p:spPr>
          <a:xfrm>
            <a:off x="685800" y="1123950"/>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90" name="Google Shape;190;p28"/>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nvSpPr>
        <p:spPr>
          <a:xfrm>
            <a:off x="139825" y="912507"/>
            <a:ext cx="8812500" cy="519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rPr lang="en" sz="1500">
                <a:solidFill>
                  <a:schemeClr val="dk1"/>
                </a:solidFill>
                <a:latin typeface="Average"/>
                <a:ea typeface="Average"/>
                <a:cs typeface="Average"/>
                <a:sym typeface="Average"/>
              </a:rPr>
              <a:t>Different clustering methods reveal different aspects of how the model perceives code, giving us a multifaceted view of its 'understanding'</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rPr lang="en" sz="1500">
                <a:solidFill>
                  <a:schemeClr val="dk1"/>
                </a:solidFill>
                <a:latin typeface="Average"/>
                <a:ea typeface="Average"/>
                <a:cs typeface="Average"/>
                <a:sym typeface="Average"/>
              </a:rPr>
              <a:t>Our Arsenal includes:</a:t>
            </a:r>
            <a:endParaRPr sz="1500">
              <a:solidFill>
                <a:schemeClr val="dk1"/>
              </a:solidFill>
              <a:latin typeface="Average"/>
              <a:ea typeface="Average"/>
              <a:cs typeface="Average"/>
              <a:sym typeface="Average"/>
            </a:endParaRPr>
          </a:p>
          <a:p>
            <a:pPr indent="-323850" lvl="0" marL="457200" rtl="0" algn="l">
              <a:lnSpc>
                <a:spcPct val="115000"/>
              </a:lnSpc>
              <a:spcBef>
                <a:spcPts val="1200"/>
              </a:spcBef>
              <a:spcAft>
                <a:spcPts val="0"/>
              </a:spcAft>
              <a:buClr>
                <a:schemeClr val="dk1"/>
              </a:buClr>
              <a:buSzPts val="1500"/>
              <a:buFont typeface="Average"/>
              <a:buChar char="●"/>
            </a:pPr>
            <a:r>
              <a:rPr b="1" lang="en" sz="1500">
                <a:solidFill>
                  <a:schemeClr val="dk1"/>
                </a:solidFill>
                <a:latin typeface="Average"/>
                <a:ea typeface="Average"/>
                <a:cs typeface="Average"/>
                <a:sym typeface="Average"/>
              </a:rPr>
              <a:t>K-Means: </a:t>
            </a:r>
            <a:r>
              <a:rPr lang="en" sz="1500">
                <a:solidFill>
                  <a:schemeClr val="dk1"/>
                </a:solidFill>
                <a:latin typeface="Average"/>
                <a:ea typeface="Average"/>
                <a:cs typeface="Average"/>
                <a:sym typeface="Average"/>
              </a:rPr>
              <a:t>The "quick sorter" - groups similar code elements into clear, distinct buckets</a:t>
            </a:r>
            <a:endParaRPr sz="1500">
              <a:solidFill>
                <a:schemeClr val="dk1"/>
              </a:solidFill>
              <a:latin typeface="Average"/>
              <a:ea typeface="Average"/>
              <a:cs typeface="Average"/>
              <a:sym typeface="Average"/>
            </a:endParaRPr>
          </a:p>
          <a:p>
            <a:pPr indent="-323850" lvl="0" marL="457200" rtl="0" algn="l">
              <a:lnSpc>
                <a:spcPct val="115000"/>
              </a:lnSpc>
              <a:spcBef>
                <a:spcPts val="0"/>
              </a:spcBef>
              <a:spcAft>
                <a:spcPts val="0"/>
              </a:spcAft>
              <a:buClr>
                <a:schemeClr val="dk1"/>
              </a:buClr>
              <a:buSzPts val="1500"/>
              <a:buFont typeface="Average"/>
              <a:buChar char="●"/>
            </a:pPr>
            <a:r>
              <a:rPr b="1" lang="en" sz="1500">
                <a:solidFill>
                  <a:schemeClr val="dk1"/>
                </a:solidFill>
                <a:latin typeface="Average"/>
                <a:ea typeface="Average"/>
                <a:cs typeface="Average"/>
                <a:sym typeface="Average"/>
              </a:rPr>
              <a:t>Agglomerative: </a:t>
            </a:r>
            <a:r>
              <a:rPr lang="en" sz="1500">
                <a:solidFill>
                  <a:schemeClr val="dk1"/>
                </a:solidFill>
                <a:latin typeface="Average"/>
                <a:ea typeface="Average"/>
                <a:cs typeface="Average"/>
                <a:sym typeface="Average"/>
              </a:rPr>
              <a:t>The "relationship builder" - shows how code concepts gradually connect into a hierarchy</a:t>
            </a:r>
            <a:endParaRPr sz="1500">
              <a:solidFill>
                <a:schemeClr val="dk1"/>
              </a:solidFill>
              <a:latin typeface="Average"/>
              <a:ea typeface="Average"/>
              <a:cs typeface="Average"/>
              <a:sym typeface="Average"/>
            </a:endParaRPr>
          </a:p>
          <a:p>
            <a:pPr indent="-323850" lvl="0" marL="457200" rtl="0" algn="l">
              <a:lnSpc>
                <a:spcPct val="115000"/>
              </a:lnSpc>
              <a:spcBef>
                <a:spcPts val="0"/>
              </a:spcBef>
              <a:spcAft>
                <a:spcPts val="0"/>
              </a:spcAft>
              <a:buClr>
                <a:schemeClr val="dk1"/>
              </a:buClr>
              <a:buSzPts val="1500"/>
              <a:buFont typeface="Average"/>
              <a:buChar char="●"/>
            </a:pPr>
            <a:r>
              <a:rPr b="1" lang="en" sz="1500">
                <a:solidFill>
                  <a:schemeClr val="dk1"/>
                </a:solidFill>
                <a:latin typeface="Average"/>
                <a:ea typeface="Average"/>
                <a:cs typeface="Average"/>
                <a:sym typeface="Average"/>
              </a:rPr>
              <a:t>Leaders:</a:t>
            </a:r>
            <a:r>
              <a:rPr lang="en" sz="1500">
                <a:solidFill>
                  <a:schemeClr val="dk1"/>
                </a:solidFill>
                <a:latin typeface="Average"/>
                <a:ea typeface="Average"/>
                <a:cs typeface="Average"/>
                <a:sym typeface="Average"/>
              </a:rPr>
              <a:t> The "flexible organizer" - adapts to find both tight-knit groups and looser associations</a:t>
            </a:r>
            <a:endParaRPr sz="1500">
              <a:solidFill>
                <a:schemeClr val="dk1"/>
              </a:solidFill>
              <a:latin typeface="Average"/>
              <a:ea typeface="Average"/>
              <a:cs typeface="Average"/>
              <a:sym typeface="Average"/>
            </a:endParaRPr>
          </a:p>
          <a:p>
            <a:pPr indent="-323850" lvl="0" marL="457200" rtl="0" algn="l">
              <a:lnSpc>
                <a:spcPct val="115000"/>
              </a:lnSpc>
              <a:spcBef>
                <a:spcPts val="0"/>
              </a:spcBef>
              <a:spcAft>
                <a:spcPts val="0"/>
              </a:spcAft>
              <a:buClr>
                <a:schemeClr val="dk1"/>
              </a:buClr>
              <a:buSzPts val="1500"/>
              <a:buFont typeface="Average"/>
              <a:buChar char="●"/>
            </a:pPr>
            <a:r>
              <a:rPr b="1" lang="en" sz="1500">
                <a:solidFill>
                  <a:schemeClr val="dk1"/>
                </a:solidFill>
                <a:latin typeface="Average"/>
                <a:ea typeface="Average"/>
                <a:cs typeface="Average"/>
                <a:sym typeface="Average"/>
              </a:rPr>
              <a:t>BIRCH: </a:t>
            </a:r>
            <a:r>
              <a:rPr lang="en" sz="1500">
                <a:solidFill>
                  <a:schemeClr val="dk1"/>
                </a:solidFill>
                <a:latin typeface="Average"/>
                <a:ea typeface="Average"/>
                <a:cs typeface="Average"/>
                <a:sym typeface="Average"/>
              </a:rPr>
              <a:t>The "big data handler" - efficiently processes huge amounts of code without slowing down</a:t>
            </a:r>
            <a:endParaRPr sz="1500">
              <a:solidFill>
                <a:schemeClr val="dk1"/>
              </a:solidFill>
              <a:latin typeface="Average"/>
              <a:ea typeface="Average"/>
              <a:cs typeface="Average"/>
              <a:sym typeface="Average"/>
            </a:endParaRPr>
          </a:p>
          <a:p>
            <a:pPr indent="-323850" lvl="0" marL="457200" rtl="0" algn="l">
              <a:lnSpc>
                <a:spcPct val="115000"/>
              </a:lnSpc>
              <a:spcBef>
                <a:spcPts val="0"/>
              </a:spcBef>
              <a:spcAft>
                <a:spcPts val="0"/>
              </a:spcAft>
              <a:buClr>
                <a:schemeClr val="dk1"/>
              </a:buClr>
              <a:buSzPts val="1500"/>
              <a:buFont typeface="Average"/>
              <a:buChar char="●"/>
            </a:pPr>
            <a:r>
              <a:rPr b="1" lang="en" sz="1500">
                <a:solidFill>
                  <a:schemeClr val="dk1"/>
                </a:solidFill>
                <a:latin typeface="Average"/>
                <a:ea typeface="Average"/>
                <a:cs typeface="Average"/>
                <a:sym typeface="Average"/>
              </a:rPr>
              <a:t>Hyperbolic (hyPHC): </a:t>
            </a:r>
            <a:r>
              <a:rPr lang="en" sz="1500">
                <a:solidFill>
                  <a:schemeClr val="dk1"/>
                </a:solidFill>
                <a:latin typeface="Average"/>
                <a:ea typeface="Average"/>
                <a:cs typeface="Average"/>
                <a:sym typeface="Average"/>
              </a:rPr>
              <a:t>The "tree mapper" - Maps code concepts into a non-euclidian space to better preserve hierarchical relationships</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1200"/>
              </a:spcAft>
              <a:buNone/>
            </a:pPr>
            <a:r>
              <a:t/>
            </a:r>
            <a:endParaRPr sz="1500">
              <a:solidFill>
                <a:schemeClr val="dk1"/>
              </a:solidFill>
              <a:latin typeface="Average"/>
              <a:ea typeface="Average"/>
              <a:cs typeface="Average"/>
              <a:sym typeface="Average"/>
            </a:endParaRPr>
          </a:p>
        </p:txBody>
      </p:sp>
      <p:sp>
        <p:nvSpPr>
          <p:cNvPr id="196" name="Google Shape;196;p29"/>
          <p:cNvSpPr txBox="1"/>
          <p:nvPr/>
        </p:nvSpPr>
        <p:spPr>
          <a:xfrm>
            <a:off x="503425" y="180475"/>
            <a:ext cx="8168700" cy="45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Clustering Approaches: Right tool for the Right insight</a:t>
            </a:r>
            <a:endParaRPr sz="2200">
              <a:solidFill>
                <a:srgbClr val="C8102E"/>
              </a:solidFill>
              <a:latin typeface="Times"/>
              <a:ea typeface="Times"/>
              <a:cs typeface="Times"/>
              <a:sym typeface="Times"/>
            </a:endParaRPr>
          </a:p>
        </p:txBody>
      </p:sp>
      <p:cxnSp>
        <p:nvCxnSpPr>
          <p:cNvPr id="197" name="Google Shape;197;p29"/>
          <p:cNvCxnSpPr/>
          <p:nvPr/>
        </p:nvCxnSpPr>
        <p:spPr>
          <a:xfrm>
            <a:off x="685800" y="756483"/>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98" name="Google Shape;198;p29"/>
          <p:cNvSpPr/>
          <p:nvPr/>
        </p:nvSpPr>
        <p:spPr>
          <a:xfrm>
            <a:off x="6087400" y="6376356"/>
            <a:ext cx="2865000" cy="4005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nvSpPr>
        <p:spPr>
          <a:xfrm>
            <a:off x="604525" y="1383116"/>
            <a:ext cx="7701300" cy="41502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1200"/>
              </a:spcAft>
              <a:buNone/>
            </a:pPr>
            <a:r>
              <a:t/>
            </a:r>
            <a:endParaRPr sz="2200">
              <a:solidFill>
                <a:schemeClr val="dk1"/>
              </a:solidFill>
              <a:latin typeface="Average"/>
              <a:ea typeface="Average"/>
              <a:cs typeface="Average"/>
              <a:sym typeface="Average"/>
            </a:endParaRPr>
          </a:p>
        </p:txBody>
      </p:sp>
      <p:sp>
        <p:nvSpPr>
          <p:cNvPr id="204" name="Google Shape;204;p30"/>
          <p:cNvSpPr txBox="1"/>
          <p:nvPr/>
        </p:nvSpPr>
        <p:spPr>
          <a:xfrm>
            <a:off x="604526" y="583100"/>
            <a:ext cx="63957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Lastly</a:t>
            </a:r>
            <a:r>
              <a:rPr b="1" lang="en" sz="2200">
                <a:solidFill>
                  <a:srgbClr val="C8102E"/>
                </a:solidFill>
                <a:latin typeface="Open Sans ExtraBold"/>
                <a:ea typeface="Open Sans ExtraBold"/>
                <a:cs typeface="Open Sans ExtraBold"/>
                <a:sym typeface="Open Sans ExtraBold"/>
              </a:rPr>
              <a:t>: Alignment and Evaluation</a:t>
            </a:r>
            <a:endParaRPr sz="2200">
              <a:solidFill>
                <a:srgbClr val="C8102E"/>
              </a:solidFill>
              <a:latin typeface="Times"/>
              <a:ea typeface="Times"/>
              <a:cs typeface="Times"/>
              <a:sym typeface="Times"/>
            </a:endParaRPr>
          </a:p>
        </p:txBody>
      </p:sp>
      <p:cxnSp>
        <p:nvCxnSpPr>
          <p:cNvPr id="205" name="Google Shape;205;p30"/>
          <p:cNvCxnSpPr/>
          <p:nvPr/>
        </p:nvCxnSpPr>
        <p:spPr>
          <a:xfrm>
            <a:off x="685800" y="1123950"/>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206" name="Google Shape;206;p30"/>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07" name="Google Shape;207;p30"/>
          <p:cNvPicPr preferRelativeResize="0"/>
          <p:nvPr/>
        </p:nvPicPr>
        <p:blipFill>
          <a:blip r:embed="rId3">
            <a:alphaModFix/>
          </a:blip>
          <a:stretch>
            <a:fillRect/>
          </a:stretch>
        </p:blipFill>
        <p:spPr>
          <a:xfrm>
            <a:off x="292463" y="1570600"/>
            <a:ext cx="8559068" cy="4383550"/>
          </a:xfrm>
          <a:prstGeom prst="rect">
            <a:avLst/>
          </a:prstGeom>
          <a:noFill/>
          <a:ln>
            <a:noFill/>
          </a:ln>
        </p:spPr>
      </p:pic>
      <p:sp>
        <p:nvSpPr>
          <p:cNvPr id="208" name="Google Shape;208;p30"/>
          <p:cNvSpPr/>
          <p:nvPr/>
        </p:nvSpPr>
        <p:spPr>
          <a:xfrm rot="7709556">
            <a:off x="6696501" y="3737881"/>
            <a:ext cx="1252222" cy="246818"/>
          </a:xfrm>
          <a:prstGeom prst="right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p>
        </p:txBody>
      </p:sp>
      <p:sp>
        <p:nvSpPr>
          <p:cNvPr id="209" name="Google Shape;209;p30"/>
          <p:cNvSpPr/>
          <p:nvPr/>
        </p:nvSpPr>
        <p:spPr>
          <a:xfrm rot="-1517284">
            <a:off x="2149162" y="5413994"/>
            <a:ext cx="1252196" cy="246920"/>
          </a:xfrm>
          <a:prstGeom prst="rightArrow">
            <a:avLst>
              <a:gd fmla="val 50000" name="adj1"/>
              <a:gd fmla="val 53251"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1"/>
          <p:cNvSpPr txBox="1"/>
          <p:nvPr/>
        </p:nvSpPr>
        <p:spPr>
          <a:xfrm>
            <a:off x="331500" y="1123950"/>
            <a:ext cx="8812500" cy="4873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500">
                <a:solidFill>
                  <a:schemeClr val="dk1"/>
                </a:solidFill>
                <a:latin typeface="Average"/>
                <a:ea typeface="Average"/>
                <a:cs typeface="Average"/>
                <a:sym typeface="Average"/>
              </a:rPr>
              <a:t>What is Alignment?</a:t>
            </a:r>
            <a:endParaRPr sz="1500">
              <a:solidFill>
                <a:schemeClr val="dk1"/>
              </a:solidFill>
              <a:latin typeface="Average"/>
              <a:ea typeface="Average"/>
              <a:cs typeface="Average"/>
              <a:sym typeface="Average"/>
            </a:endParaRPr>
          </a:p>
          <a:p>
            <a:pPr indent="-323850" lvl="0" marL="457200" rtl="0" algn="l">
              <a:lnSpc>
                <a:spcPct val="115000"/>
              </a:lnSpc>
              <a:spcBef>
                <a:spcPts val="120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The process of mapping abstract clusters back to human-understandable concepts</a:t>
            </a:r>
            <a:endParaRPr sz="1500">
              <a:solidFill>
                <a:schemeClr val="dk1"/>
              </a:solidFill>
              <a:latin typeface="Average"/>
              <a:ea typeface="Average"/>
              <a:cs typeface="Average"/>
              <a:sym typeface="Average"/>
            </a:endParaRPr>
          </a:p>
          <a:p>
            <a:pPr indent="-323850" lvl="0" marL="4572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Like translating the librarian’s secret organizational system back to human language</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rPr b="1" lang="en" sz="1500">
                <a:solidFill>
                  <a:schemeClr val="dk1"/>
                </a:solidFill>
                <a:latin typeface="Average"/>
                <a:ea typeface="Average"/>
                <a:cs typeface="Average"/>
                <a:sym typeface="Average"/>
              </a:rPr>
              <a:t>The Challenge</a:t>
            </a:r>
            <a:endParaRPr sz="1500">
              <a:solidFill>
                <a:schemeClr val="dk1"/>
              </a:solidFill>
              <a:latin typeface="Average"/>
              <a:ea typeface="Average"/>
              <a:cs typeface="Average"/>
              <a:sym typeface="Average"/>
            </a:endParaRPr>
          </a:p>
          <a:p>
            <a:pPr indent="-323850" lvl="0" marL="457200" rtl="0" algn="l">
              <a:lnSpc>
                <a:spcPct val="115000"/>
              </a:lnSpc>
              <a:spcBef>
                <a:spcPts val="120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Clusters are mathematical groupings with no inherent meaning</a:t>
            </a:r>
            <a:endParaRPr sz="1500">
              <a:solidFill>
                <a:schemeClr val="dk1"/>
              </a:solidFill>
              <a:latin typeface="Average"/>
              <a:ea typeface="Average"/>
              <a:cs typeface="Average"/>
              <a:sym typeface="Average"/>
            </a:endParaRPr>
          </a:p>
          <a:p>
            <a:pPr indent="-323850" lvl="0" marL="4572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How do we interpret what each cluster represents in terms of code concept?</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rPr b="1" lang="en" sz="1500">
                <a:solidFill>
                  <a:schemeClr val="dk1"/>
                </a:solidFill>
                <a:latin typeface="Average"/>
                <a:ea typeface="Average"/>
                <a:cs typeface="Average"/>
                <a:sym typeface="Average"/>
              </a:rPr>
              <a:t>Our Approach:</a:t>
            </a:r>
            <a:endParaRPr sz="1500">
              <a:solidFill>
                <a:schemeClr val="dk1"/>
              </a:solidFill>
              <a:latin typeface="Average"/>
              <a:ea typeface="Average"/>
              <a:cs typeface="Average"/>
              <a:sym typeface="Average"/>
            </a:endParaRPr>
          </a:p>
          <a:p>
            <a:pPr indent="-323850" lvl="0" marL="457200" rtl="0" algn="l">
              <a:lnSpc>
                <a:spcPct val="115000"/>
              </a:lnSpc>
              <a:spcBef>
                <a:spcPts val="1200"/>
              </a:spcBef>
              <a:spcAft>
                <a:spcPts val="0"/>
              </a:spcAft>
              <a:buClr>
                <a:schemeClr val="dk1"/>
              </a:buClr>
              <a:buSzPts val="1500"/>
              <a:buFont typeface="Average"/>
              <a:buChar char="-"/>
            </a:pPr>
            <a:r>
              <a:rPr b="1" lang="en" sz="1500">
                <a:solidFill>
                  <a:schemeClr val="dk1"/>
                </a:solidFill>
                <a:latin typeface="Average"/>
                <a:ea typeface="Average"/>
                <a:cs typeface="Average"/>
                <a:sym typeface="Average"/>
              </a:rPr>
              <a:t>Method M1</a:t>
            </a:r>
            <a:r>
              <a:rPr lang="en" sz="1500">
                <a:solidFill>
                  <a:schemeClr val="dk1"/>
                </a:solidFill>
                <a:latin typeface="Average"/>
                <a:ea typeface="Average"/>
                <a:cs typeface="Average"/>
                <a:sym typeface="Average"/>
              </a:rPr>
              <a:t>: Direct frequency-based matching of words to labels</a:t>
            </a:r>
            <a:endParaRPr sz="1500">
              <a:solidFill>
                <a:schemeClr val="dk1"/>
              </a:solidFill>
              <a:latin typeface="Average"/>
              <a:ea typeface="Average"/>
              <a:cs typeface="Average"/>
              <a:sym typeface="Average"/>
            </a:endParaRPr>
          </a:p>
          <a:p>
            <a:pPr indent="-323850" lvl="0" marL="457200" rtl="0" algn="l">
              <a:lnSpc>
                <a:spcPct val="115000"/>
              </a:lnSpc>
              <a:spcBef>
                <a:spcPts val="0"/>
              </a:spcBef>
              <a:spcAft>
                <a:spcPts val="0"/>
              </a:spcAft>
              <a:buClr>
                <a:schemeClr val="dk1"/>
              </a:buClr>
              <a:buSzPts val="1500"/>
              <a:buFont typeface="Average"/>
              <a:buChar char="-"/>
            </a:pPr>
            <a:r>
              <a:rPr b="1" lang="en" sz="1500">
                <a:solidFill>
                  <a:schemeClr val="dk1"/>
                </a:solidFill>
                <a:latin typeface="Average"/>
                <a:ea typeface="Average"/>
                <a:cs typeface="Average"/>
                <a:sym typeface="Average"/>
              </a:rPr>
              <a:t>Method M2</a:t>
            </a:r>
            <a:r>
              <a:rPr lang="en" sz="1500">
                <a:solidFill>
                  <a:schemeClr val="dk1"/>
                </a:solidFill>
                <a:latin typeface="Average"/>
                <a:ea typeface="Average"/>
                <a:cs typeface="Average"/>
                <a:sym typeface="Average"/>
              </a:rPr>
              <a:t>: Enhances M1 by calculating the proportion of words in a cluster that match a specific label</a:t>
            </a:r>
            <a:endParaRPr sz="1500">
              <a:solidFill>
                <a:schemeClr val="dk1"/>
              </a:solidFill>
              <a:latin typeface="Average"/>
              <a:ea typeface="Average"/>
              <a:cs typeface="Average"/>
              <a:sym typeface="Average"/>
            </a:endParaRPr>
          </a:p>
          <a:p>
            <a:pPr indent="-323850" lvl="0" marL="4572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Both compare code tokens in clusters against know labeled examples</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rPr b="1" lang="en" sz="1500">
                <a:solidFill>
                  <a:schemeClr val="dk1"/>
                </a:solidFill>
                <a:latin typeface="Average"/>
                <a:ea typeface="Average"/>
                <a:cs typeface="Average"/>
                <a:sym typeface="Average"/>
              </a:rPr>
              <a:t>Input:</a:t>
            </a:r>
            <a:r>
              <a:rPr lang="en" sz="1500">
                <a:solidFill>
                  <a:schemeClr val="dk1"/>
                </a:solidFill>
                <a:latin typeface="Average"/>
                <a:ea typeface="Average"/>
                <a:cs typeface="Average"/>
                <a:sym typeface="Average"/>
              </a:rPr>
              <a:t> Clusters from previous state + Labeled ground truth data</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rPr b="1" lang="en" sz="1500">
                <a:solidFill>
                  <a:schemeClr val="dk1"/>
                </a:solidFill>
                <a:latin typeface="Average"/>
                <a:ea typeface="Average"/>
                <a:cs typeface="Average"/>
                <a:sym typeface="Average"/>
              </a:rPr>
              <a:t>Output</a:t>
            </a:r>
            <a:r>
              <a:rPr lang="en" sz="1500">
                <a:solidFill>
                  <a:schemeClr val="dk1"/>
                </a:solidFill>
                <a:latin typeface="Average"/>
                <a:ea typeface="Average"/>
                <a:cs typeface="Average"/>
                <a:sym typeface="Average"/>
              </a:rPr>
              <a:t>: Meaningful labels for clusters (e.g., ‘function_call’, ‘loop_condition’, ‘variable_declaration’)</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500">
              <a:solidFill>
                <a:schemeClr val="dk1"/>
              </a:solidFill>
              <a:latin typeface="Average"/>
              <a:ea typeface="Average"/>
              <a:cs typeface="Average"/>
              <a:sym typeface="Average"/>
            </a:endParaRPr>
          </a:p>
          <a:p>
            <a:pPr indent="0" lvl="0" marL="0" rtl="0" algn="l">
              <a:lnSpc>
                <a:spcPct val="115000"/>
              </a:lnSpc>
              <a:spcBef>
                <a:spcPts val="1200"/>
              </a:spcBef>
              <a:spcAft>
                <a:spcPts val="1200"/>
              </a:spcAft>
              <a:buNone/>
            </a:pPr>
            <a:r>
              <a:t/>
            </a:r>
            <a:endParaRPr sz="1500">
              <a:solidFill>
                <a:schemeClr val="dk1"/>
              </a:solidFill>
              <a:latin typeface="Average"/>
              <a:ea typeface="Average"/>
              <a:cs typeface="Average"/>
              <a:sym typeface="Average"/>
            </a:endParaRPr>
          </a:p>
        </p:txBody>
      </p:sp>
      <p:sp>
        <p:nvSpPr>
          <p:cNvPr id="215" name="Google Shape;215;p31"/>
          <p:cNvSpPr txBox="1"/>
          <p:nvPr/>
        </p:nvSpPr>
        <p:spPr>
          <a:xfrm>
            <a:off x="604525" y="583100"/>
            <a:ext cx="77163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Alignment: Connecting Clusters to Meaning</a:t>
            </a:r>
            <a:endParaRPr sz="2200">
              <a:solidFill>
                <a:srgbClr val="C8102E"/>
              </a:solidFill>
              <a:latin typeface="Times"/>
              <a:ea typeface="Times"/>
              <a:cs typeface="Times"/>
              <a:sym typeface="Times"/>
            </a:endParaRPr>
          </a:p>
        </p:txBody>
      </p:sp>
      <p:cxnSp>
        <p:nvCxnSpPr>
          <p:cNvPr id="216" name="Google Shape;216;p31"/>
          <p:cNvCxnSpPr/>
          <p:nvPr/>
        </p:nvCxnSpPr>
        <p:spPr>
          <a:xfrm>
            <a:off x="685800" y="1123950"/>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217" name="Google Shape;217;p31"/>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2"/>
          <p:cNvSpPr txBox="1"/>
          <p:nvPr/>
        </p:nvSpPr>
        <p:spPr>
          <a:xfrm>
            <a:off x="1497150" y="583100"/>
            <a:ext cx="61497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Evaluation</a:t>
            </a:r>
            <a:r>
              <a:rPr b="1" lang="en" sz="2200">
                <a:solidFill>
                  <a:srgbClr val="C8102E"/>
                </a:solidFill>
                <a:latin typeface="Open Sans ExtraBold"/>
                <a:ea typeface="Open Sans ExtraBold"/>
                <a:cs typeface="Open Sans ExtraBold"/>
                <a:sym typeface="Open Sans ExtraBold"/>
              </a:rPr>
              <a:t>: Measuring Alignment Quality</a:t>
            </a:r>
            <a:endParaRPr sz="2200">
              <a:solidFill>
                <a:srgbClr val="C8102E"/>
              </a:solidFill>
              <a:latin typeface="Times"/>
              <a:ea typeface="Times"/>
              <a:cs typeface="Times"/>
              <a:sym typeface="Times"/>
            </a:endParaRPr>
          </a:p>
        </p:txBody>
      </p:sp>
      <p:cxnSp>
        <p:nvCxnSpPr>
          <p:cNvPr id="223" name="Google Shape;223;p32"/>
          <p:cNvCxnSpPr/>
          <p:nvPr/>
        </p:nvCxnSpPr>
        <p:spPr>
          <a:xfrm>
            <a:off x="685800" y="1123950"/>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224" name="Google Shape;224;p32"/>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25" name="Google Shape;225;p32"/>
          <p:cNvPicPr preferRelativeResize="0"/>
          <p:nvPr/>
        </p:nvPicPr>
        <p:blipFill>
          <a:blip r:embed="rId3">
            <a:alphaModFix/>
          </a:blip>
          <a:stretch>
            <a:fillRect/>
          </a:stretch>
        </p:blipFill>
        <p:spPr>
          <a:xfrm>
            <a:off x="759488" y="1050450"/>
            <a:ext cx="7625011" cy="5082100"/>
          </a:xfrm>
          <a:prstGeom prst="rect">
            <a:avLst/>
          </a:prstGeom>
          <a:noFill/>
          <a:ln>
            <a:noFill/>
          </a:ln>
        </p:spPr>
      </p:pic>
      <p:sp>
        <p:nvSpPr>
          <p:cNvPr id="226" name="Google Shape;226;p32"/>
          <p:cNvSpPr/>
          <p:nvPr/>
        </p:nvSpPr>
        <p:spPr>
          <a:xfrm>
            <a:off x="6965863" y="5707400"/>
            <a:ext cx="1410300" cy="282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27" name="Google Shape;227;p32"/>
          <p:cNvPicPr preferRelativeResize="0"/>
          <p:nvPr/>
        </p:nvPicPr>
        <p:blipFill>
          <a:blip r:embed="rId4">
            <a:alphaModFix/>
          </a:blip>
          <a:stretch>
            <a:fillRect/>
          </a:stretch>
        </p:blipFill>
        <p:spPr>
          <a:xfrm>
            <a:off x="585662" y="1050450"/>
            <a:ext cx="7972675" cy="5313791"/>
          </a:xfrm>
          <a:prstGeom prst="rect">
            <a:avLst/>
          </a:prstGeom>
          <a:noFill/>
          <a:ln>
            <a:noFill/>
          </a:ln>
        </p:spPr>
      </p:pic>
      <p:sp>
        <p:nvSpPr>
          <p:cNvPr id="228" name="Google Shape;228;p32"/>
          <p:cNvSpPr/>
          <p:nvPr/>
        </p:nvSpPr>
        <p:spPr>
          <a:xfrm>
            <a:off x="6932213" y="5855450"/>
            <a:ext cx="1626000" cy="430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3"/>
          <p:cNvSpPr txBox="1"/>
          <p:nvPr/>
        </p:nvSpPr>
        <p:spPr>
          <a:xfrm>
            <a:off x="604525" y="583100"/>
            <a:ext cx="77163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Library &amp; Deployment</a:t>
            </a:r>
            <a:endParaRPr sz="2200">
              <a:solidFill>
                <a:srgbClr val="C8102E"/>
              </a:solidFill>
              <a:latin typeface="Times"/>
              <a:ea typeface="Times"/>
              <a:cs typeface="Times"/>
              <a:sym typeface="Times"/>
            </a:endParaRPr>
          </a:p>
        </p:txBody>
      </p:sp>
      <p:cxnSp>
        <p:nvCxnSpPr>
          <p:cNvPr id="234" name="Google Shape;234;p33"/>
          <p:cNvCxnSpPr/>
          <p:nvPr/>
        </p:nvCxnSpPr>
        <p:spPr>
          <a:xfrm>
            <a:off x="685800" y="1123950"/>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235" name="Google Shape;235;p33"/>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36" name="Google Shape;236;p33"/>
          <p:cNvGraphicFramePr/>
          <p:nvPr/>
        </p:nvGraphicFramePr>
        <p:xfrm>
          <a:off x="873675" y="1406375"/>
          <a:ext cx="3000000" cy="3000000"/>
        </p:xfrm>
        <a:graphic>
          <a:graphicData uri="http://schemas.openxmlformats.org/drawingml/2006/table">
            <a:tbl>
              <a:tblPr>
                <a:noFill/>
                <a:tableStyleId>{E20A9991-DF68-4E1A-982C-3578CD4520C3}</a:tableStyleId>
              </a:tblPr>
              <a:tblGrid>
                <a:gridCol w="2413000"/>
                <a:gridCol w="2413000"/>
                <a:gridCol w="2413000"/>
              </a:tblGrid>
              <a:tr h="381000">
                <a:tc>
                  <a:txBody>
                    <a:bodyPr/>
                    <a:lstStyle/>
                    <a:p>
                      <a:pPr indent="0" lvl="0" marL="0" rtl="0" algn="l">
                        <a:spcBef>
                          <a:spcPts val="0"/>
                        </a:spcBef>
                        <a:spcAft>
                          <a:spcPts val="0"/>
                        </a:spcAft>
                        <a:buNone/>
                      </a:pPr>
                      <a:r>
                        <a:rPr lang="en"/>
                        <a:t>📦 Library Packaging</a:t>
                      </a:r>
                      <a:endParaRPr/>
                    </a:p>
                  </a:txBody>
                  <a:tcPr marT="91425" marB="91425" marR="91425" marL="91425"/>
                </a:tc>
                <a:tc>
                  <a:txBody>
                    <a:bodyPr/>
                    <a:lstStyle/>
                    <a:p>
                      <a:pPr indent="0" lvl="0" marL="0" rtl="0" algn="l">
                        <a:spcBef>
                          <a:spcPts val="0"/>
                        </a:spcBef>
                        <a:spcAft>
                          <a:spcPts val="0"/>
                        </a:spcAft>
                        <a:buNone/>
                      </a:pPr>
                      <a:r>
                        <a:rPr lang="en"/>
                        <a:t>⚙️ CI &amp; Containerization</a:t>
                      </a:r>
                      <a:endParaRPr/>
                    </a:p>
                  </a:txBody>
                  <a:tcPr marT="91425" marB="91425" marR="91425" marL="91425"/>
                </a:tc>
                <a:tc>
                  <a:txBody>
                    <a:bodyPr/>
                    <a:lstStyle/>
                    <a:p>
                      <a:pPr indent="0" lvl="0" marL="0" rtl="0" algn="l">
                        <a:spcBef>
                          <a:spcPts val="0"/>
                        </a:spcBef>
                        <a:spcAft>
                          <a:spcPts val="0"/>
                        </a:spcAft>
                        <a:buNone/>
                      </a:pPr>
                      <a:r>
                        <a:rPr lang="en"/>
                        <a:t>🚀 Production Deployment</a:t>
                      </a:r>
                      <a:endParaRPr/>
                    </a:p>
                  </a:txBody>
                  <a:tcPr marT="91425" marB="91425" marR="91425" marL="91425"/>
                </a:tc>
              </a:tr>
              <a:tr h="381000">
                <a:tc>
                  <a:txBody>
                    <a:bodyPr/>
                    <a:lstStyle/>
                    <a:p>
                      <a:pPr indent="0" lvl="0" marL="0" rtl="0" algn="l">
                        <a:spcBef>
                          <a:spcPts val="0"/>
                        </a:spcBef>
                        <a:spcAft>
                          <a:spcPts val="0"/>
                        </a:spcAft>
                        <a:buNone/>
                      </a:pPr>
                      <a:r>
                        <a:rPr b="1" lang="en" sz="1100">
                          <a:solidFill>
                            <a:schemeClr val="dk1"/>
                          </a:solidFill>
                        </a:rPr>
                        <a:t>Version bump</a:t>
                      </a:r>
                      <a:r>
                        <a:rPr lang="en" sz="1100">
                          <a:solidFill>
                            <a:schemeClr val="dk1"/>
                          </a:solidFill>
                        </a:rPr>
                        <a:t> in </a:t>
                      </a:r>
                      <a:r>
                        <a:rPr lang="en" sz="1100">
                          <a:solidFill>
                            <a:srgbClr val="188038"/>
                          </a:solidFill>
                          <a:latin typeface="Roboto Mono"/>
                          <a:ea typeface="Roboto Mono"/>
                          <a:cs typeface="Roboto Mono"/>
                          <a:sym typeface="Roboto Mono"/>
                        </a:rPr>
                        <a:t>setup.py</a:t>
                      </a:r>
                      <a:r>
                        <a:rPr lang="en" sz="1100">
                          <a:solidFill>
                            <a:schemeClr val="dk1"/>
                          </a:solidFill>
                        </a:rPr>
                        <a:t> (e.g. 0.2.3 → 0.2.4)</a:t>
                      </a:r>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Automated build</a:t>
                      </a:r>
                      <a:r>
                        <a:rPr lang="en" sz="1100">
                          <a:solidFill>
                            <a:schemeClr val="dk1"/>
                          </a:solidFill>
                        </a:rPr>
                        <a:t> via GitLab CI</a:t>
                      </a:r>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SSH into server</a:t>
                      </a:r>
                      <a:r>
                        <a:rPr lang="en" sz="1100">
                          <a:solidFill>
                            <a:schemeClr val="dk1"/>
                          </a:solidFill>
                        </a:rPr>
                        <a:t>, e.g. </a:t>
                      </a:r>
                      <a:r>
                        <a:rPr lang="en" sz="1100">
                          <a:solidFill>
                            <a:srgbClr val="188038"/>
                          </a:solidFill>
                          <a:latin typeface="Roboto Mono"/>
                          <a:ea typeface="Roboto Mono"/>
                          <a:cs typeface="Roboto Mono"/>
                          <a:sym typeface="Roboto Mono"/>
                        </a:rPr>
                        <a:t>pyrite.cs.iastate.edu</a:t>
                      </a:r>
                      <a:endParaRPr/>
                    </a:p>
                  </a:txBody>
                  <a:tcPr marT="91425" marB="91425" marR="91425" marL="91425"/>
                </a:tc>
              </a:tr>
              <a:tr h="381000">
                <a:tc>
                  <a:txBody>
                    <a:bodyPr/>
                    <a:lstStyle/>
                    <a:p>
                      <a:pPr indent="0" lvl="0" marL="0" rtl="0" algn="l">
                        <a:spcBef>
                          <a:spcPts val="0"/>
                        </a:spcBef>
                        <a:spcAft>
                          <a:spcPts val="0"/>
                        </a:spcAft>
                        <a:buNone/>
                      </a:pPr>
                      <a:r>
                        <a:rPr b="1" lang="en" sz="1100">
                          <a:solidFill>
                            <a:schemeClr val="dk1"/>
                          </a:solidFill>
                        </a:rPr>
                        <a:t>Create package</a:t>
                      </a:r>
                      <a:r>
                        <a:rPr lang="en" sz="1100">
                          <a:solidFill>
                            <a:schemeClr val="dk1"/>
                          </a:solidFill>
                        </a:rPr>
                        <a:t> (wheel + source distribution)</a:t>
                      </a:r>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Containerize</a:t>
                      </a:r>
                      <a:r>
                        <a:rPr lang="en" sz="1100">
                          <a:solidFill>
                            <a:schemeClr val="dk1"/>
                          </a:solidFill>
                        </a:rPr>
                        <a:t> using Kaniko (secure, rootless build)</a:t>
                      </a:r>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Pull image</a:t>
                      </a:r>
                      <a:r>
                        <a:rPr lang="en" sz="1100">
                          <a:solidFill>
                            <a:schemeClr val="dk1"/>
                          </a:solidFill>
                        </a:rPr>
                        <a:t> (tagged by commit &amp; “latest”)</a:t>
                      </a:r>
                      <a:endParaRPr/>
                    </a:p>
                  </a:txBody>
                  <a:tcPr marT="91425" marB="91425" marR="91425" marL="91425"/>
                </a:tc>
              </a:tr>
              <a:tr h="381000">
                <a:tc>
                  <a:txBody>
                    <a:bodyPr/>
                    <a:lstStyle/>
                    <a:p>
                      <a:pPr indent="0" lvl="0" marL="0" rtl="0" algn="l">
                        <a:spcBef>
                          <a:spcPts val="0"/>
                        </a:spcBef>
                        <a:spcAft>
                          <a:spcPts val="0"/>
                        </a:spcAft>
                        <a:buNone/>
                      </a:pPr>
                      <a:r>
                        <a:rPr b="1" lang="en" sz="1100">
                          <a:solidFill>
                            <a:schemeClr val="dk1"/>
                          </a:solidFill>
                        </a:rPr>
                        <a:t>Publish</a:t>
                      </a:r>
                      <a:r>
                        <a:rPr lang="en" sz="1100">
                          <a:solidFill>
                            <a:schemeClr val="dk1"/>
                          </a:solidFill>
                        </a:rPr>
                        <a:t> to internal PyPI registry</a:t>
                      </a:r>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Tag images</a:t>
                      </a:r>
                      <a:r>
                        <a:rPr lang="en" sz="1100">
                          <a:solidFill>
                            <a:schemeClr val="dk1"/>
                          </a:solidFill>
                        </a:rPr>
                        <a:t> with both commit ID and </a:t>
                      </a:r>
                      <a:r>
                        <a:rPr lang="en" sz="1100">
                          <a:solidFill>
                            <a:srgbClr val="188038"/>
                          </a:solidFill>
                          <a:latin typeface="Roboto Mono"/>
                          <a:ea typeface="Roboto Mono"/>
                          <a:cs typeface="Roboto Mono"/>
                          <a:sym typeface="Roboto Mono"/>
                        </a:rPr>
                        <a:t>latest</a:t>
                      </a:r>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Run container</a:t>
                      </a:r>
                      <a:r>
                        <a:rPr lang="en" sz="1100">
                          <a:solidFill>
                            <a:schemeClr val="dk1"/>
                          </a:solidFill>
                        </a:rPr>
                        <a:t> on port 80, auto-restart if needed</a:t>
                      </a:r>
                      <a:endParaRPr/>
                    </a:p>
                  </a:txBody>
                  <a:tcPr marT="91425" marB="91425" marR="91425" marL="91425"/>
                </a:tc>
              </a:tr>
              <a:tr h="381000">
                <a:tc>
                  <a:txBody>
                    <a:bodyPr/>
                    <a:lstStyle/>
                    <a:p>
                      <a:pPr indent="0" lvl="0" marL="0" rtl="0" algn="l">
                        <a:spcBef>
                          <a:spcPts val="0"/>
                        </a:spcBef>
                        <a:spcAft>
                          <a:spcPts val="0"/>
                        </a:spcAft>
                        <a:buNone/>
                      </a:pPr>
                      <a:r>
                        <a:rPr b="1" lang="en" sz="1100">
                          <a:solidFill>
                            <a:schemeClr val="dk1"/>
                          </a:solidFill>
                        </a:rPr>
                        <a:t>Clean up</a:t>
                      </a:r>
                      <a:r>
                        <a:rPr lang="en" sz="1100">
                          <a:solidFill>
                            <a:schemeClr val="dk1"/>
                          </a:solidFill>
                        </a:rPr>
                        <a:t> old builds to save space</a:t>
                      </a:r>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Secure credentials</a:t>
                      </a:r>
                      <a:r>
                        <a:rPr lang="en" sz="1100">
                          <a:solidFill>
                            <a:schemeClr val="dk1"/>
                          </a:solidFill>
                        </a:rPr>
                        <a:t> via CI variables (no hard-coded secrets)</a:t>
                      </a:r>
                      <a:endParaRPr/>
                    </a:p>
                  </a:txBody>
                  <a:tcPr marT="91425" marB="91425" marR="91425" marL="91425"/>
                </a:tc>
                <a:tc>
                  <a:txBody>
                    <a:bodyPr/>
                    <a:lstStyle/>
                    <a:p>
                      <a:pPr indent="0" lvl="0" marL="0" rtl="0" algn="l">
                        <a:spcBef>
                          <a:spcPts val="0"/>
                        </a:spcBef>
                        <a:spcAft>
                          <a:spcPts val="0"/>
                        </a:spcAft>
                        <a:buNone/>
                      </a:pPr>
                      <a:r>
                        <a:rPr b="1" lang="en" sz="1100">
                          <a:solidFill>
                            <a:schemeClr val="dk1"/>
                          </a:solidFill>
                        </a:rPr>
                        <a:t>Rollback</a:t>
                      </a:r>
                      <a:r>
                        <a:rPr lang="en" sz="1100">
                          <a:solidFill>
                            <a:schemeClr val="dk1"/>
                          </a:solidFill>
                        </a:rPr>
                        <a:t> by redeploying previous image tag</a:t>
                      </a:r>
                      <a:endParaRPr/>
                    </a:p>
                  </a:txBody>
                  <a:tcPr marT="91425" marB="91425" marR="91425" marL="91425"/>
                </a:tc>
              </a:tr>
            </a:tbl>
          </a:graphicData>
        </a:graphic>
      </p:graphicFrame>
      <p:pic>
        <p:nvPicPr>
          <p:cNvPr id="237" name="Google Shape;237;p33" title="download.png"/>
          <p:cNvPicPr preferRelativeResize="0"/>
          <p:nvPr/>
        </p:nvPicPr>
        <p:blipFill rotWithShape="1">
          <a:blip r:embed="rId3">
            <a:alphaModFix/>
          </a:blip>
          <a:srcRect b="0" l="12989" r="13874" t="0"/>
          <a:stretch/>
        </p:blipFill>
        <p:spPr>
          <a:xfrm>
            <a:off x="3635925" y="4934775"/>
            <a:ext cx="1714500" cy="1312775"/>
          </a:xfrm>
          <a:prstGeom prst="rect">
            <a:avLst/>
          </a:prstGeom>
          <a:noFill/>
          <a:ln>
            <a:noFill/>
          </a:ln>
        </p:spPr>
      </p:pic>
      <p:pic>
        <p:nvPicPr>
          <p:cNvPr id="238" name="Google Shape;238;p33"/>
          <p:cNvPicPr preferRelativeResize="0"/>
          <p:nvPr/>
        </p:nvPicPr>
        <p:blipFill>
          <a:blip r:embed="rId4">
            <a:alphaModFix/>
          </a:blip>
          <a:stretch>
            <a:fillRect/>
          </a:stretch>
        </p:blipFill>
        <p:spPr>
          <a:xfrm>
            <a:off x="7634400" y="3872950"/>
            <a:ext cx="1509600" cy="1509600"/>
          </a:xfrm>
          <a:prstGeom prst="rect">
            <a:avLst/>
          </a:prstGeom>
          <a:noFill/>
          <a:ln>
            <a:noFill/>
          </a:ln>
        </p:spPr>
      </p:pic>
      <p:pic>
        <p:nvPicPr>
          <p:cNvPr id="239" name="Google Shape;239;p33"/>
          <p:cNvPicPr preferRelativeResize="0"/>
          <p:nvPr/>
        </p:nvPicPr>
        <p:blipFill>
          <a:blip r:embed="rId5">
            <a:alphaModFix/>
          </a:blip>
          <a:stretch>
            <a:fillRect/>
          </a:stretch>
        </p:blipFill>
        <p:spPr>
          <a:xfrm>
            <a:off x="369175" y="4912563"/>
            <a:ext cx="1365025" cy="1357224"/>
          </a:xfrm>
          <a:prstGeom prst="rect">
            <a:avLst/>
          </a:prstGeom>
          <a:noFill/>
          <a:ln>
            <a:noFill/>
          </a:ln>
        </p:spPr>
      </p:pic>
      <p:cxnSp>
        <p:nvCxnSpPr>
          <p:cNvPr id="240" name="Google Shape;240;p33"/>
          <p:cNvCxnSpPr>
            <a:stCxn id="239" idx="3"/>
            <a:endCxn id="237" idx="1"/>
          </p:cNvCxnSpPr>
          <p:nvPr/>
        </p:nvCxnSpPr>
        <p:spPr>
          <a:xfrm>
            <a:off x="1734200" y="5591175"/>
            <a:ext cx="1901700" cy="0"/>
          </a:xfrm>
          <a:prstGeom prst="straightConnector1">
            <a:avLst/>
          </a:prstGeom>
          <a:noFill/>
          <a:ln cap="flat" cmpd="sng" w="38100">
            <a:solidFill>
              <a:schemeClr val="dk2"/>
            </a:solidFill>
            <a:prstDash val="solid"/>
            <a:round/>
            <a:headEnd len="med" w="med" type="none"/>
            <a:tailEnd len="med" w="med" type="triangle"/>
          </a:ln>
        </p:spPr>
      </p:cxnSp>
      <p:cxnSp>
        <p:nvCxnSpPr>
          <p:cNvPr id="241" name="Google Shape;241;p33"/>
          <p:cNvCxnSpPr>
            <a:stCxn id="237" idx="3"/>
          </p:cNvCxnSpPr>
          <p:nvPr/>
        </p:nvCxnSpPr>
        <p:spPr>
          <a:xfrm>
            <a:off x="5350425" y="5591163"/>
            <a:ext cx="2059500" cy="5700"/>
          </a:xfrm>
          <a:prstGeom prst="straightConnector1">
            <a:avLst/>
          </a:prstGeom>
          <a:noFill/>
          <a:ln cap="flat" cmpd="sng" w="38100">
            <a:solidFill>
              <a:schemeClr val="dk2"/>
            </a:solidFill>
            <a:prstDash val="solid"/>
            <a:round/>
            <a:headEnd len="med" w="med" type="none"/>
            <a:tailEnd len="med" w="med" type="triangle"/>
          </a:ln>
        </p:spPr>
      </p:cxnSp>
      <p:pic>
        <p:nvPicPr>
          <p:cNvPr id="242" name="Google Shape;242;p33"/>
          <p:cNvPicPr preferRelativeResize="0"/>
          <p:nvPr/>
        </p:nvPicPr>
        <p:blipFill>
          <a:blip r:embed="rId6">
            <a:alphaModFix/>
          </a:blip>
          <a:stretch>
            <a:fillRect/>
          </a:stretch>
        </p:blipFill>
        <p:spPr>
          <a:xfrm>
            <a:off x="1556338" y="4087525"/>
            <a:ext cx="2257433" cy="1080475"/>
          </a:xfrm>
          <a:prstGeom prst="rect">
            <a:avLst/>
          </a:prstGeom>
          <a:noFill/>
          <a:ln>
            <a:noFill/>
          </a:ln>
        </p:spPr>
      </p:pic>
      <p:sp>
        <p:nvSpPr>
          <p:cNvPr id="243" name="Google Shape;243;p33"/>
          <p:cNvSpPr txBox="1"/>
          <p:nvPr/>
        </p:nvSpPr>
        <p:spPr>
          <a:xfrm>
            <a:off x="2000250" y="5264088"/>
            <a:ext cx="1064100" cy="23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ourier New"/>
                <a:ea typeface="Courier New"/>
                <a:cs typeface="Courier New"/>
                <a:sym typeface="Courier New"/>
              </a:rPr>
              <a:t>CI/CD</a:t>
            </a:r>
            <a:endParaRPr b="1">
              <a:latin typeface="Courier New"/>
              <a:ea typeface="Courier New"/>
              <a:cs typeface="Courier New"/>
              <a:sym typeface="Courier New"/>
            </a:endParaRPr>
          </a:p>
        </p:txBody>
      </p:sp>
      <p:pic>
        <p:nvPicPr>
          <p:cNvPr id="244" name="Google Shape;244;p33"/>
          <p:cNvPicPr preferRelativeResize="0"/>
          <p:nvPr/>
        </p:nvPicPr>
        <p:blipFill>
          <a:blip r:embed="rId7">
            <a:alphaModFix/>
          </a:blip>
          <a:stretch>
            <a:fillRect/>
          </a:stretch>
        </p:blipFill>
        <p:spPr>
          <a:xfrm>
            <a:off x="8044512" y="5495100"/>
            <a:ext cx="689382" cy="799102"/>
          </a:xfrm>
          <a:prstGeom prst="rect">
            <a:avLst/>
          </a:prstGeom>
          <a:noFill/>
          <a:ln>
            <a:noFill/>
          </a:ln>
        </p:spPr>
      </p:pic>
      <p:sp>
        <p:nvSpPr>
          <p:cNvPr id="245" name="Google Shape;245;p33"/>
          <p:cNvSpPr txBox="1"/>
          <p:nvPr/>
        </p:nvSpPr>
        <p:spPr>
          <a:xfrm>
            <a:off x="5699675" y="5151550"/>
            <a:ext cx="1714500" cy="23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ourier New"/>
                <a:ea typeface="Courier New"/>
                <a:cs typeface="Courier New"/>
                <a:sym typeface="Courier New"/>
              </a:rPr>
              <a:t>Visualize </a:t>
            </a:r>
            <a:br>
              <a:rPr b="1" lang="en">
                <a:latin typeface="Courier New"/>
                <a:ea typeface="Courier New"/>
                <a:cs typeface="Courier New"/>
                <a:sym typeface="Courier New"/>
              </a:rPr>
            </a:br>
            <a:r>
              <a:rPr b="1" lang="en">
                <a:latin typeface="Courier New"/>
                <a:ea typeface="Courier New"/>
                <a:cs typeface="Courier New"/>
                <a:sym typeface="Courier New"/>
              </a:rPr>
              <a:t>&amp; </a:t>
            </a:r>
            <a:br>
              <a:rPr b="1" lang="en">
                <a:latin typeface="Courier New"/>
                <a:ea typeface="Courier New"/>
                <a:cs typeface="Courier New"/>
                <a:sym typeface="Courier New"/>
              </a:rPr>
            </a:br>
            <a:r>
              <a:rPr b="1" lang="en">
                <a:latin typeface="Courier New"/>
                <a:ea typeface="Courier New"/>
                <a:cs typeface="Courier New"/>
                <a:sym typeface="Courier New"/>
              </a:rPr>
              <a:t>Explore</a:t>
            </a:r>
            <a:endParaRPr b="1">
              <a:latin typeface="Courier New"/>
              <a:ea typeface="Courier New"/>
              <a:cs typeface="Courier New"/>
              <a:sym typeface="Courier Ne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4"/>
          <p:cNvSpPr txBox="1"/>
          <p:nvPr/>
        </p:nvSpPr>
        <p:spPr>
          <a:xfrm>
            <a:off x="604525" y="1383119"/>
            <a:ext cx="7701300" cy="4632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900"/>
              </a:spcBef>
              <a:spcAft>
                <a:spcPts val="0"/>
              </a:spcAft>
              <a:buClr>
                <a:schemeClr val="dk1"/>
              </a:buClr>
              <a:buSzPts val="1100"/>
              <a:buFont typeface="Arial"/>
              <a:buNone/>
            </a:pPr>
            <a:r>
              <a:t/>
            </a:r>
            <a:endParaRPr sz="2000">
              <a:solidFill>
                <a:schemeClr val="dk1"/>
              </a:solidFill>
              <a:latin typeface="Average"/>
              <a:ea typeface="Average"/>
              <a:cs typeface="Average"/>
              <a:sym typeface="Average"/>
            </a:endParaRPr>
          </a:p>
        </p:txBody>
      </p:sp>
      <p:sp>
        <p:nvSpPr>
          <p:cNvPr id="251" name="Google Shape;251;p34"/>
          <p:cNvSpPr txBox="1"/>
          <p:nvPr/>
        </p:nvSpPr>
        <p:spPr>
          <a:xfrm>
            <a:off x="604527" y="583100"/>
            <a:ext cx="6955500" cy="43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Demo Video</a:t>
            </a:r>
            <a:endParaRPr sz="2200">
              <a:solidFill>
                <a:srgbClr val="C8102E"/>
              </a:solidFill>
              <a:latin typeface="Times"/>
              <a:ea typeface="Times"/>
              <a:cs typeface="Times"/>
              <a:sym typeface="Times"/>
            </a:endParaRPr>
          </a:p>
        </p:txBody>
      </p:sp>
      <p:cxnSp>
        <p:nvCxnSpPr>
          <p:cNvPr id="252" name="Google Shape;252;p34"/>
          <p:cNvCxnSpPr/>
          <p:nvPr/>
        </p:nvCxnSpPr>
        <p:spPr>
          <a:xfrm>
            <a:off x="685800" y="1123950"/>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253" name="Google Shape;253;p34"/>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Demo Video for SE 4920." id="254" name="Google Shape;254;p34" title="sdmay25-30 Demo Video">
            <a:hlinkClick r:id="rId3"/>
          </p:cNvPr>
          <p:cNvPicPr preferRelativeResize="0"/>
          <p:nvPr/>
        </p:nvPicPr>
        <p:blipFill>
          <a:blip r:embed="rId4">
            <a:alphaModFix/>
          </a:blip>
          <a:stretch>
            <a:fillRect/>
          </a:stretch>
        </p:blipFill>
        <p:spPr>
          <a:xfrm>
            <a:off x="434375" y="1187313"/>
            <a:ext cx="7970450" cy="4483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5"/>
          <p:cNvSpPr txBox="1"/>
          <p:nvPr/>
        </p:nvSpPr>
        <p:spPr>
          <a:xfrm>
            <a:off x="604525" y="1383119"/>
            <a:ext cx="7701300" cy="4632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900"/>
              </a:spcBef>
              <a:spcAft>
                <a:spcPts val="0"/>
              </a:spcAft>
              <a:buClr>
                <a:schemeClr val="dk1"/>
              </a:buClr>
              <a:buSzPts val="1100"/>
              <a:buFont typeface="Arial"/>
              <a:buNone/>
            </a:pPr>
            <a:r>
              <a:t/>
            </a:r>
            <a:endParaRPr sz="1500">
              <a:solidFill>
                <a:schemeClr val="dk1"/>
              </a:solidFill>
              <a:latin typeface="Average"/>
              <a:ea typeface="Average"/>
              <a:cs typeface="Average"/>
              <a:sym typeface="Average"/>
            </a:endParaRPr>
          </a:p>
          <a:p>
            <a:pPr indent="0" lvl="0" marL="0" rtl="0" algn="l">
              <a:lnSpc>
                <a:spcPct val="115000"/>
              </a:lnSpc>
              <a:spcBef>
                <a:spcPts val="900"/>
              </a:spcBef>
              <a:spcAft>
                <a:spcPts val="0"/>
              </a:spcAft>
              <a:buNone/>
            </a:pPr>
            <a:r>
              <a:t/>
            </a:r>
            <a:endParaRPr sz="1500">
              <a:solidFill>
                <a:schemeClr val="dk1"/>
              </a:solidFill>
              <a:latin typeface="Average"/>
              <a:ea typeface="Average"/>
              <a:cs typeface="Average"/>
              <a:sym typeface="Average"/>
            </a:endParaRPr>
          </a:p>
          <a:p>
            <a:pPr indent="0" lvl="0" marL="457200" rtl="0" algn="l">
              <a:lnSpc>
                <a:spcPct val="150000"/>
              </a:lnSpc>
              <a:spcBef>
                <a:spcPts val="0"/>
              </a:spcBef>
              <a:spcAft>
                <a:spcPts val="0"/>
              </a:spcAft>
              <a:buNone/>
            </a:pPr>
            <a:r>
              <a:t/>
            </a:r>
            <a:endParaRPr sz="2000">
              <a:solidFill>
                <a:schemeClr val="dk1"/>
              </a:solidFill>
              <a:latin typeface="Average"/>
              <a:ea typeface="Average"/>
              <a:cs typeface="Average"/>
              <a:sym typeface="Average"/>
            </a:endParaRPr>
          </a:p>
        </p:txBody>
      </p:sp>
      <p:sp>
        <p:nvSpPr>
          <p:cNvPr id="260" name="Google Shape;260;p35"/>
          <p:cNvSpPr txBox="1"/>
          <p:nvPr/>
        </p:nvSpPr>
        <p:spPr>
          <a:xfrm>
            <a:off x="604527" y="583100"/>
            <a:ext cx="6955500" cy="43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Problems Solved</a:t>
            </a:r>
            <a:endParaRPr sz="2200">
              <a:solidFill>
                <a:srgbClr val="C8102E"/>
              </a:solidFill>
              <a:latin typeface="Times"/>
              <a:ea typeface="Times"/>
              <a:cs typeface="Times"/>
              <a:sym typeface="Times"/>
            </a:endParaRPr>
          </a:p>
        </p:txBody>
      </p:sp>
      <p:cxnSp>
        <p:nvCxnSpPr>
          <p:cNvPr id="261" name="Google Shape;261;p35"/>
          <p:cNvCxnSpPr/>
          <p:nvPr/>
        </p:nvCxnSpPr>
        <p:spPr>
          <a:xfrm>
            <a:off x="685800" y="1123950"/>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262" name="Google Shape;262;p35"/>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63" name="Google Shape;263;p35"/>
          <p:cNvPicPr preferRelativeResize="0"/>
          <p:nvPr/>
        </p:nvPicPr>
        <p:blipFill>
          <a:blip r:embed="rId3">
            <a:alphaModFix/>
          </a:blip>
          <a:stretch>
            <a:fillRect/>
          </a:stretch>
        </p:blipFill>
        <p:spPr>
          <a:xfrm>
            <a:off x="1735550" y="1227988"/>
            <a:ext cx="4496100" cy="2302700"/>
          </a:xfrm>
          <a:prstGeom prst="rect">
            <a:avLst/>
          </a:prstGeom>
          <a:noFill/>
          <a:ln>
            <a:noFill/>
          </a:ln>
        </p:spPr>
      </p:pic>
      <p:sp>
        <p:nvSpPr>
          <p:cNvPr id="264" name="Google Shape;264;p35"/>
          <p:cNvSpPr txBox="1"/>
          <p:nvPr/>
        </p:nvSpPr>
        <p:spPr>
          <a:xfrm>
            <a:off x="2841350" y="3429000"/>
            <a:ext cx="2284500" cy="25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latin typeface="Average"/>
                <a:ea typeface="Average"/>
                <a:cs typeface="Average"/>
                <a:sym typeface="Average"/>
              </a:rPr>
              <a:t>Enhanced Interpretability</a:t>
            </a:r>
            <a:endParaRPr b="1" sz="1500">
              <a:latin typeface="Average"/>
              <a:ea typeface="Average"/>
              <a:cs typeface="Average"/>
              <a:sym typeface="Average"/>
            </a:endParaRPr>
          </a:p>
        </p:txBody>
      </p:sp>
      <p:pic>
        <p:nvPicPr>
          <p:cNvPr id="265" name="Google Shape;265;p35"/>
          <p:cNvPicPr preferRelativeResize="0"/>
          <p:nvPr/>
        </p:nvPicPr>
        <p:blipFill>
          <a:blip r:embed="rId4">
            <a:alphaModFix/>
          </a:blip>
          <a:stretch>
            <a:fillRect/>
          </a:stretch>
        </p:blipFill>
        <p:spPr>
          <a:xfrm>
            <a:off x="791925" y="3634725"/>
            <a:ext cx="1910001" cy="1899100"/>
          </a:xfrm>
          <a:prstGeom prst="rect">
            <a:avLst/>
          </a:prstGeom>
          <a:noFill/>
          <a:ln>
            <a:noFill/>
          </a:ln>
        </p:spPr>
      </p:pic>
      <p:sp>
        <p:nvSpPr>
          <p:cNvPr id="266" name="Google Shape;266;p35"/>
          <p:cNvSpPr txBox="1"/>
          <p:nvPr/>
        </p:nvSpPr>
        <p:spPr>
          <a:xfrm>
            <a:off x="510625" y="5631850"/>
            <a:ext cx="2472600" cy="25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latin typeface="Average"/>
                <a:ea typeface="Average"/>
                <a:cs typeface="Average"/>
                <a:sym typeface="Average"/>
              </a:rPr>
              <a:t>Practical Usability</a:t>
            </a:r>
            <a:endParaRPr b="1" sz="1500">
              <a:latin typeface="Average"/>
              <a:ea typeface="Average"/>
              <a:cs typeface="Average"/>
              <a:sym typeface="Average"/>
            </a:endParaRPr>
          </a:p>
        </p:txBody>
      </p:sp>
      <p:pic>
        <p:nvPicPr>
          <p:cNvPr id="267" name="Google Shape;267;p35" title="Sunburst-cropped.jpg"/>
          <p:cNvPicPr preferRelativeResize="0"/>
          <p:nvPr/>
        </p:nvPicPr>
        <p:blipFill>
          <a:blip r:embed="rId5">
            <a:alphaModFix/>
          </a:blip>
          <a:stretch>
            <a:fillRect/>
          </a:stretch>
        </p:blipFill>
        <p:spPr>
          <a:xfrm>
            <a:off x="5681750" y="3161850"/>
            <a:ext cx="2976450" cy="2650675"/>
          </a:xfrm>
          <a:prstGeom prst="rect">
            <a:avLst/>
          </a:prstGeom>
          <a:noFill/>
          <a:ln>
            <a:noFill/>
          </a:ln>
        </p:spPr>
      </p:pic>
      <p:sp>
        <p:nvSpPr>
          <p:cNvPr id="268" name="Google Shape;268;p35"/>
          <p:cNvSpPr txBox="1"/>
          <p:nvPr/>
        </p:nvSpPr>
        <p:spPr>
          <a:xfrm>
            <a:off x="5743025" y="5812525"/>
            <a:ext cx="2284500" cy="25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latin typeface="Average"/>
                <a:ea typeface="Average"/>
                <a:cs typeface="Average"/>
                <a:sym typeface="Average"/>
              </a:rPr>
              <a:t>Intuition</a:t>
            </a:r>
            <a:endParaRPr b="1" sz="1500">
              <a:latin typeface="Average"/>
              <a:ea typeface="Average"/>
              <a:cs typeface="Average"/>
              <a:sym typeface="Averag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8"/>
          <p:cNvSpPr txBox="1"/>
          <p:nvPr/>
        </p:nvSpPr>
        <p:spPr>
          <a:xfrm>
            <a:off x="637875" y="1819425"/>
            <a:ext cx="5577300" cy="3345600"/>
          </a:xfrm>
          <a:prstGeom prst="rect">
            <a:avLst/>
          </a:prstGeom>
          <a:noFill/>
          <a:ln>
            <a:noFill/>
          </a:ln>
        </p:spPr>
        <p:txBody>
          <a:bodyPr anchorCtr="0" anchor="t" bIns="45700" lIns="91425" spcFirstLastPara="1" rIns="91425" wrap="square" tIns="45700">
            <a:noAutofit/>
          </a:bodyPr>
          <a:lstStyle/>
          <a:p>
            <a:pPr indent="-323850" lvl="0" marL="4572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Peer into the internals of Large Language Models (LLMs) when they are given code inputs</a:t>
            </a:r>
            <a:endParaRPr sz="1500">
              <a:solidFill>
                <a:schemeClr val="dk1"/>
              </a:solidFill>
              <a:latin typeface="Average"/>
              <a:ea typeface="Average"/>
              <a:cs typeface="Average"/>
              <a:sym typeface="Average"/>
            </a:endParaRPr>
          </a:p>
          <a:p>
            <a:pPr indent="-323850" lvl="0" marL="4572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Look at the activations passed through the model</a:t>
            </a:r>
            <a:endParaRPr sz="1500">
              <a:solidFill>
                <a:schemeClr val="dk1"/>
              </a:solidFill>
              <a:latin typeface="Average"/>
              <a:ea typeface="Average"/>
              <a:cs typeface="Average"/>
              <a:sym typeface="Average"/>
            </a:endParaRPr>
          </a:p>
          <a:p>
            <a:pPr indent="-323850" lvl="1" marL="9144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Extract Activations</a:t>
            </a:r>
            <a:endParaRPr sz="1500">
              <a:solidFill>
                <a:schemeClr val="dk1"/>
              </a:solidFill>
              <a:latin typeface="Average"/>
              <a:ea typeface="Average"/>
              <a:cs typeface="Average"/>
              <a:sym typeface="Average"/>
            </a:endParaRPr>
          </a:p>
          <a:p>
            <a:pPr indent="-323850" lvl="1" marL="9144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Cluster Activations</a:t>
            </a:r>
            <a:endParaRPr sz="1500">
              <a:solidFill>
                <a:schemeClr val="dk1"/>
              </a:solidFill>
              <a:latin typeface="Average"/>
              <a:ea typeface="Average"/>
              <a:cs typeface="Average"/>
              <a:sym typeface="Average"/>
            </a:endParaRPr>
          </a:p>
          <a:p>
            <a:pPr indent="-323850" lvl="1" marL="9144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Analyze Activations</a:t>
            </a:r>
            <a:endParaRPr sz="1500">
              <a:solidFill>
                <a:schemeClr val="dk1"/>
              </a:solidFill>
              <a:latin typeface="Average"/>
              <a:ea typeface="Average"/>
              <a:cs typeface="Average"/>
              <a:sym typeface="Average"/>
            </a:endParaRPr>
          </a:p>
          <a:p>
            <a:pPr indent="-323850" lvl="1" marL="9144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Visualize Activations</a:t>
            </a:r>
            <a:endParaRPr sz="1500">
              <a:solidFill>
                <a:schemeClr val="dk1"/>
              </a:solidFill>
              <a:latin typeface="Average"/>
              <a:ea typeface="Average"/>
              <a:cs typeface="Average"/>
              <a:sym typeface="Average"/>
            </a:endParaRPr>
          </a:p>
          <a:p>
            <a:pPr indent="-323850" lvl="0" marL="4572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What can this tell us?</a:t>
            </a:r>
            <a:endParaRPr sz="1500">
              <a:solidFill>
                <a:schemeClr val="dk1"/>
              </a:solidFill>
              <a:latin typeface="Average"/>
              <a:ea typeface="Average"/>
              <a:cs typeface="Average"/>
              <a:sym typeface="Average"/>
            </a:endParaRPr>
          </a:p>
        </p:txBody>
      </p:sp>
      <p:sp>
        <p:nvSpPr>
          <p:cNvPr id="75" name="Google Shape;75;p18"/>
          <p:cNvSpPr txBox="1"/>
          <p:nvPr/>
        </p:nvSpPr>
        <p:spPr>
          <a:xfrm>
            <a:off x="637870" y="1090109"/>
            <a:ext cx="51054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Briefly, Our Goal </a:t>
            </a:r>
            <a:endParaRPr sz="2200">
              <a:solidFill>
                <a:srgbClr val="C8102E"/>
              </a:solidFill>
              <a:latin typeface="Times"/>
              <a:ea typeface="Times"/>
              <a:cs typeface="Times"/>
              <a:sym typeface="Times"/>
            </a:endParaRPr>
          </a:p>
        </p:txBody>
      </p:sp>
      <p:cxnSp>
        <p:nvCxnSpPr>
          <p:cNvPr id="76" name="Google Shape;76;p18"/>
          <p:cNvCxnSpPr/>
          <p:nvPr/>
        </p:nvCxnSpPr>
        <p:spPr>
          <a:xfrm>
            <a:off x="637875" y="1577575"/>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77" name="Google Shape;77;p18"/>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6"/>
          <p:cNvSpPr txBox="1"/>
          <p:nvPr/>
        </p:nvSpPr>
        <p:spPr>
          <a:xfrm>
            <a:off x="604527" y="583100"/>
            <a:ext cx="6955500" cy="43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Conclusion</a:t>
            </a:r>
            <a:endParaRPr sz="2200">
              <a:solidFill>
                <a:srgbClr val="C8102E"/>
              </a:solidFill>
              <a:latin typeface="Times"/>
              <a:ea typeface="Times"/>
              <a:cs typeface="Times"/>
              <a:sym typeface="Times"/>
            </a:endParaRPr>
          </a:p>
        </p:txBody>
      </p:sp>
      <p:cxnSp>
        <p:nvCxnSpPr>
          <p:cNvPr id="274" name="Google Shape;274;p36"/>
          <p:cNvCxnSpPr/>
          <p:nvPr/>
        </p:nvCxnSpPr>
        <p:spPr>
          <a:xfrm>
            <a:off x="685800" y="1123950"/>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275" name="Google Shape;275;p36"/>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76" name="Google Shape;276;p36"/>
          <p:cNvPicPr preferRelativeResize="0"/>
          <p:nvPr/>
        </p:nvPicPr>
        <p:blipFill>
          <a:blip r:embed="rId3">
            <a:alphaModFix/>
          </a:blip>
          <a:stretch>
            <a:fillRect/>
          </a:stretch>
        </p:blipFill>
        <p:spPr>
          <a:xfrm>
            <a:off x="1511287" y="1581154"/>
            <a:ext cx="5816625" cy="4362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9"/>
          <p:cNvSpPr txBox="1"/>
          <p:nvPr/>
        </p:nvSpPr>
        <p:spPr>
          <a:xfrm>
            <a:off x="238350" y="853000"/>
            <a:ext cx="7380900" cy="4150200"/>
          </a:xfrm>
          <a:prstGeom prst="rect">
            <a:avLst/>
          </a:prstGeom>
          <a:noFill/>
          <a:ln>
            <a:noFill/>
          </a:ln>
        </p:spPr>
        <p:txBody>
          <a:bodyPr anchorCtr="0" anchor="t" bIns="45700" lIns="91425" spcFirstLastPara="1" rIns="91425" wrap="square" tIns="45700">
            <a:noAutofit/>
          </a:bodyPr>
          <a:lstStyle/>
          <a:p>
            <a:pPr indent="-323850" lvl="0" marL="457200" rtl="0" algn="l">
              <a:lnSpc>
                <a:spcPct val="150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The current state of AI is data-driven statistical learning to minimize error</a:t>
            </a:r>
            <a:endParaRPr sz="1500">
              <a:solidFill>
                <a:schemeClr val="dk1"/>
              </a:solidFill>
              <a:latin typeface="Average"/>
              <a:ea typeface="Average"/>
              <a:cs typeface="Average"/>
              <a:sym typeface="Average"/>
            </a:endParaRPr>
          </a:p>
          <a:p>
            <a:pPr indent="-323850" lvl="0" marL="457200" rtl="0" algn="l">
              <a:lnSpc>
                <a:spcPct val="150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Define a model, provide relevant data, let it learn</a:t>
            </a:r>
            <a:endParaRPr sz="1500">
              <a:solidFill>
                <a:schemeClr val="dk1"/>
              </a:solidFill>
              <a:latin typeface="Average"/>
              <a:ea typeface="Average"/>
              <a:cs typeface="Average"/>
              <a:sym typeface="Average"/>
            </a:endParaRPr>
          </a:p>
          <a:p>
            <a:pPr indent="-323850" lvl="1" marL="914400" rtl="0" algn="l">
              <a:lnSpc>
                <a:spcPct val="150000"/>
              </a:lnSpc>
              <a:spcBef>
                <a:spcPts val="0"/>
              </a:spcBef>
              <a:spcAft>
                <a:spcPts val="0"/>
              </a:spcAft>
              <a:buClr>
                <a:schemeClr val="dk1"/>
              </a:buClr>
              <a:buSzPts val="1500"/>
              <a:buFont typeface="Average"/>
              <a:buChar char="○"/>
            </a:pPr>
            <a:r>
              <a:rPr b="1" lang="en" sz="1500" u="sng">
                <a:solidFill>
                  <a:schemeClr val="dk1"/>
                </a:solidFill>
                <a:latin typeface="Average"/>
                <a:ea typeface="Average"/>
                <a:cs typeface="Average"/>
                <a:sym typeface="Average"/>
              </a:rPr>
              <a:t>Minimal knowledge on learning intricacies</a:t>
            </a:r>
            <a:endParaRPr b="1" sz="1500" u="sng">
              <a:solidFill>
                <a:schemeClr val="dk1"/>
              </a:solidFill>
              <a:latin typeface="Average"/>
              <a:ea typeface="Average"/>
              <a:cs typeface="Average"/>
              <a:sym typeface="Average"/>
            </a:endParaRPr>
          </a:p>
          <a:p>
            <a:pPr indent="-323850" lvl="1" marL="914400" rtl="0" algn="l">
              <a:lnSpc>
                <a:spcPct val="150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Deep learning = Many layers to abstract data for complex tasks</a:t>
            </a:r>
            <a:endParaRPr sz="1500">
              <a:solidFill>
                <a:schemeClr val="dk1"/>
              </a:solidFill>
              <a:latin typeface="Average"/>
              <a:ea typeface="Average"/>
              <a:cs typeface="Average"/>
              <a:sym typeface="Average"/>
            </a:endParaRPr>
          </a:p>
        </p:txBody>
      </p:sp>
      <p:sp>
        <p:nvSpPr>
          <p:cNvPr id="83" name="Google Shape;83;p19"/>
          <p:cNvSpPr txBox="1"/>
          <p:nvPr/>
        </p:nvSpPr>
        <p:spPr>
          <a:xfrm>
            <a:off x="604520" y="202109"/>
            <a:ext cx="51054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Introduction/Background </a:t>
            </a:r>
            <a:endParaRPr sz="2200">
              <a:solidFill>
                <a:srgbClr val="C8102E"/>
              </a:solidFill>
              <a:latin typeface="Times"/>
              <a:ea typeface="Times"/>
              <a:cs typeface="Times"/>
              <a:sym typeface="Times"/>
            </a:endParaRPr>
          </a:p>
        </p:txBody>
      </p:sp>
      <p:cxnSp>
        <p:nvCxnSpPr>
          <p:cNvPr id="84" name="Google Shape;84;p19"/>
          <p:cNvCxnSpPr/>
          <p:nvPr/>
        </p:nvCxnSpPr>
        <p:spPr>
          <a:xfrm>
            <a:off x="685800" y="742950"/>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85" name="Google Shape;85;p19"/>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6" name="Google Shape;86;p19"/>
          <p:cNvPicPr preferRelativeResize="0"/>
          <p:nvPr/>
        </p:nvPicPr>
        <p:blipFill>
          <a:blip r:embed="rId3">
            <a:alphaModFix/>
          </a:blip>
          <a:stretch>
            <a:fillRect/>
          </a:stretch>
        </p:blipFill>
        <p:spPr>
          <a:xfrm>
            <a:off x="3888850" y="2690050"/>
            <a:ext cx="5255150" cy="3941374"/>
          </a:xfrm>
          <a:prstGeom prst="rect">
            <a:avLst/>
          </a:prstGeom>
          <a:noFill/>
          <a:ln>
            <a:noFill/>
          </a:ln>
        </p:spPr>
      </p:pic>
      <p:pic>
        <p:nvPicPr>
          <p:cNvPr id="87" name="Google Shape;87;p19"/>
          <p:cNvPicPr preferRelativeResize="0"/>
          <p:nvPr/>
        </p:nvPicPr>
        <p:blipFill>
          <a:blip r:embed="rId4">
            <a:alphaModFix/>
          </a:blip>
          <a:stretch>
            <a:fillRect/>
          </a:stretch>
        </p:blipFill>
        <p:spPr>
          <a:xfrm>
            <a:off x="463975" y="2690050"/>
            <a:ext cx="2761874" cy="3036109"/>
          </a:xfrm>
          <a:prstGeom prst="rect">
            <a:avLst/>
          </a:prstGeom>
          <a:noFill/>
          <a:ln>
            <a:noFill/>
          </a:ln>
        </p:spPr>
      </p:pic>
      <p:sp>
        <p:nvSpPr>
          <p:cNvPr id="88" name="Google Shape;88;p19"/>
          <p:cNvSpPr/>
          <p:nvPr/>
        </p:nvSpPr>
        <p:spPr>
          <a:xfrm>
            <a:off x="1674235" y="5809810"/>
            <a:ext cx="1167900" cy="376500"/>
          </a:xfrm>
          <a:prstGeom prst="rect">
            <a:avLst/>
          </a:prstGeom>
          <a:solidFill>
            <a:schemeClr val="lt1"/>
          </a:solidFill>
          <a:ln cap="flat" cmpd="sng" w="38100">
            <a:solidFill>
              <a:srgbClr val="C8102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Neuron</a:t>
            </a:r>
            <a:endParaRPr/>
          </a:p>
        </p:txBody>
      </p:sp>
      <p:cxnSp>
        <p:nvCxnSpPr>
          <p:cNvPr id="89" name="Google Shape;89;p19"/>
          <p:cNvCxnSpPr>
            <a:stCxn id="88" idx="3"/>
          </p:cNvCxnSpPr>
          <p:nvPr/>
        </p:nvCxnSpPr>
        <p:spPr>
          <a:xfrm flipH="1" rot="10800000">
            <a:off x="2842135" y="4774960"/>
            <a:ext cx="233400" cy="1223100"/>
          </a:xfrm>
          <a:prstGeom prst="straightConnector1">
            <a:avLst/>
          </a:prstGeom>
          <a:noFill/>
          <a:ln cap="flat" cmpd="sng" w="38100">
            <a:solidFill>
              <a:srgbClr val="C8102E"/>
            </a:solidFill>
            <a:prstDash val="solid"/>
            <a:round/>
            <a:headEnd len="med" w="med" type="none"/>
            <a:tailEnd len="med" w="med" type="triangle"/>
          </a:ln>
        </p:spPr>
      </p:cxnSp>
      <p:cxnSp>
        <p:nvCxnSpPr>
          <p:cNvPr id="90" name="Google Shape;90;p19"/>
          <p:cNvCxnSpPr>
            <a:stCxn id="88" idx="1"/>
          </p:cNvCxnSpPr>
          <p:nvPr/>
        </p:nvCxnSpPr>
        <p:spPr>
          <a:xfrm rot="10800000">
            <a:off x="1345135" y="4774960"/>
            <a:ext cx="329100" cy="1223100"/>
          </a:xfrm>
          <a:prstGeom prst="straightConnector1">
            <a:avLst/>
          </a:prstGeom>
          <a:noFill/>
          <a:ln cap="flat" cmpd="sng" w="38100">
            <a:solidFill>
              <a:srgbClr val="C8102E"/>
            </a:solidFill>
            <a:prstDash val="solid"/>
            <a:round/>
            <a:headEnd len="med" w="med" type="none"/>
            <a:tailEnd len="med" w="med" type="triangle"/>
          </a:ln>
        </p:spPr>
      </p:cxnSp>
      <p:sp>
        <p:nvSpPr>
          <p:cNvPr id="91" name="Google Shape;91;p19"/>
          <p:cNvSpPr/>
          <p:nvPr/>
        </p:nvSpPr>
        <p:spPr>
          <a:xfrm>
            <a:off x="3669950" y="4124375"/>
            <a:ext cx="834000" cy="273600"/>
          </a:xfrm>
          <a:prstGeom prst="lef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0"/>
          <p:cNvPicPr preferRelativeResize="0"/>
          <p:nvPr/>
        </p:nvPicPr>
        <p:blipFill>
          <a:blip r:embed="rId3">
            <a:alphaModFix/>
          </a:blip>
          <a:stretch>
            <a:fillRect/>
          </a:stretch>
        </p:blipFill>
        <p:spPr>
          <a:xfrm>
            <a:off x="152400" y="1213125"/>
            <a:ext cx="8839201" cy="4664952"/>
          </a:xfrm>
          <a:prstGeom prst="rect">
            <a:avLst/>
          </a:prstGeom>
          <a:noFill/>
          <a:ln>
            <a:noFill/>
          </a:ln>
        </p:spPr>
      </p:pic>
      <p:sp>
        <p:nvSpPr>
          <p:cNvPr id="97" name="Google Shape;97;p20"/>
          <p:cNvSpPr txBox="1"/>
          <p:nvPr/>
        </p:nvSpPr>
        <p:spPr>
          <a:xfrm>
            <a:off x="494400" y="161675"/>
            <a:ext cx="5103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C8102E"/>
                </a:solidFill>
              </a:rPr>
              <a:t>Example of AI’s explainability using a CNN for MNIST’s handwritten digits classification</a:t>
            </a:r>
            <a:endParaRPr b="1" sz="1500">
              <a:solidFill>
                <a:srgbClr val="C8102E"/>
              </a:solidFill>
            </a:endParaRPr>
          </a:p>
        </p:txBody>
      </p:sp>
      <p:cxnSp>
        <p:nvCxnSpPr>
          <p:cNvPr id="98" name="Google Shape;98;p20"/>
          <p:cNvCxnSpPr/>
          <p:nvPr/>
        </p:nvCxnSpPr>
        <p:spPr>
          <a:xfrm flipH="1" rot="10800000">
            <a:off x="385600" y="782075"/>
            <a:ext cx="4905600" cy="26100"/>
          </a:xfrm>
          <a:prstGeom prst="straightConnector1">
            <a:avLst/>
          </a:prstGeom>
          <a:solidFill>
            <a:schemeClr val="accent1"/>
          </a:solidFill>
          <a:ln cap="flat" cmpd="sng" w="12700">
            <a:solidFill>
              <a:srgbClr val="F1BE48"/>
            </a:solidFill>
            <a:prstDash val="solid"/>
            <a:round/>
            <a:headEnd len="sm" w="sm" type="none"/>
            <a:tailEnd len="sm" w="sm" type="none"/>
          </a:ln>
        </p:spPr>
      </p:cxnSp>
      <p:pic>
        <p:nvPicPr>
          <p:cNvPr id="99" name="Google Shape;99;p20"/>
          <p:cNvPicPr preferRelativeResize="0"/>
          <p:nvPr/>
        </p:nvPicPr>
        <p:blipFill>
          <a:blip r:embed="rId4">
            <a:alphaModFix/>
          </a:blip>
          <a:stretch>
            <a:fillRect/>
          </a:stretch>
        </p:blipFill>
        <p:spPr>
          <a:xfrm>
            <a:off x="5422075" y="6419852"/>
            <a:ext cx="3486150" cy="438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nvSpPr>
        <p:spPr>
          <a:xfrm>
            <a:off x="604525" y="1383116"/>
            <a:ext cx="7701300" cy="4150200"/>
          </a:xfrm>
          <a:prstGeom prst="rect">
            <a:avLst/>
          </a:prstGeom>
          <a:noFill/>
          <a:ln>
            <a:noFill/>
          </a:ln>
        </p:spPr>
        <p:txBody>
          <a:bodyPr anchorCtr="0" anchor="t" bIns="45700" lIns="91425" spcFirstLastPara="1" rIns="91425" wrap="square" tIns="45700">
            <a:noAutofit/>
          </a:bodyPr>
          <a:lstStyle/>
          <a:p>
            <a:pPr indent="-323850" lvl="0" marL="4572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Abstract</a:t>
            </a:r>
            <a:endParaRPr sz="1500">
              <a:solidFill>
                <a:schemeClr val="dk1"/>
              </a:solidFill>
              <a:latin typeface="Average"/>
              <a:ea typeface="Average"/>
              <a:cs typeface="Average"/>
              <a:sym typeface="Average"/>
            </a:endParaRPr>
          </a:p>
          <a:p>
            <a:pPr indent="-323850" lvl="1" marL="9144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“This project focuses on auto-labeling code datasets to </a:t>
            </a:r>
            <a:r>
              <a:rPr b="1" lang="en" sz="1500">
                <a:solidFill>
                  <a:schemeClr val="dk1"/>
                </a:solidFill>
                <a:latin typeface="Average"/>
                <a:ea typeface="Average"/>
                <a:cs typeface="Average"/>
                <a:sym typeface="Average"/>
              </a:rPr>
              <a:t>capture different code properties.</a:t>
            </a:r>
            <a:r>
              <a:rPr lang="en" sz="1500">
                <a:solidFill>
                  <a:schemeClr val="dk1"/>
                </a:solidFill>
                <a:latin typeface="Average"/>
                <a:ea typeface="Average"/>
                <a:cs typeface="Average"/>
                <a:sym typeface="Average"/>
              </a:rPr>
              <a:t>”</a:t>
            </a:r>
            <a:endParaRPr sz="1500">
              <a:solidFill>
                <a:schemeClr val="dk1"/>
              </a:solidFill>
              <a:latin typeface="Average"/>
              <a:ea typeface="Average"/>
              <a:cs typeface="Average"/>
              <a:sym typeface="Average"/>
            </a:endParaRPr>
          </a:p>
          <a:p>
            <a:pPr indent="-323850" lvl="0" marL="4572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Goal</a:t>
            </a:r>
            <a:endParaRPr sz="1500">
              <a:solidFill>
                <a:schemeClr val="dk1"/>
              </a:solidFill>
              <a:latin typeface="Average"/>
              <a:ea typeface="Average"/>
              <a:cs typeface="Average"/>
              <a:sym typeface="Average"/>
            </a:endParaRPr>
          </a:p>
          <a:p>
            <a:pPr indent="-323850" lvl="1" marL="9144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Improve our ability </a:t>
            </a:r>
            <a:r>
              <a:rPr lang="en" sz="1500">
                <a:solidFill>
                  <a:schemeClr val="dk1"/>
                </a:solidFill>
                <a:latin typeface="Average"/>
                <a:ea typeface="Average"/>
                <a:cs typeface="Average"/>
                <a:sym typeface="Average"/>
              </a:rPr>
              <a:t>to </a:t>
            </a:r>
            <a:r>
              <a:rPr lang="en" sz="1500">
                <a:solidFill>
                  <a:schemeClr val="dk1"/>
                </a:solidFill>
                <a:latin typeface="Average"/>
                <a:ea typeface="Average"/>
                <a:cs typeface="Average"/>
                <a:sym typeface="Average"/>
              </a:rPr>
              <a:t>understand LLMs by:</a:t>
            </a:r>
            <a:endParaRPr sz="1500">
              <a:solidFill>
                <a:schemeClr val="dk1"/>
              </a:solidFill>
              <a:latin typeface="Average"/>
              <a:ea typeface="Average"/>
              <a:cs typeface="Average"/>
              <a:sym typeface="Average"/>
            </a:endParaRPr>
          </a:p>
          <a:p>
            <a:pPr indent="-323850" lvl="2" marL="13716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Creating a modular workflow enabling </a:t>
            </a:r>
            <a:r>
              <a:rPr b="1" lang="en" sz="1500">
                <a:solidFill>
                  <a:schemeClr val="dk1"/>
                </a:solidFill>
                <a:latin typeface="Average"/>
                <a:ea typeface="Average"/>
                <a:cs typeface="Average"/>
                <a:sym typeface="Average"/>
              </a:rPr>
              <a:t>extraction</a:t>
            </a:r>
            <a:r>
              <a:rPr lang="en" sz="1500">
                <a:solidFill>
                  <a:schemeClr val="dk1"/>
                </a:solidFill>
                <a:latin typeface="Average"/>
                <a:ea typeface="Average"/>
                <a:cs typeface="Average"/>
                <a:sym typeface="Average"/>
              </a:rPr>
              <a:t>, </a:t>
            </a:r>
            <a:r>
              <a:rPr b="1" lang="en" sz="1500">
                <a:solidFill>
                  <a:schemeClr val="dk1"/>
                </a:solidFill>
                <a:latin typeface="Average"/>
                <a:ea typeface="Average"/>
                <a:cs typeface="Average"/>
                <a:sym typeface="Average"/>
              </a:rPr>
              <a:t>clustering</a:t>
            </a:r>
            <a:r>
              <a:rPr lang="en" sz="1500">
                <a:solidFill>
                  <a:schemeClr val="dk1"/>
                </a:solidFill>
                <a:latin typeface="Average"/>
                <a:ea typeface="Average"/>
                <a:cs typeface="Average"/>
                <a:sym typeface="Average"/>
              </a:rPr>
              <a:t>, and </a:t>
            </a:r>
            <a:r>
              <a:rPr b="1" lang="en" sz="1500">
                <a:solidFill>
                  <a:schemeClr val="dk1"/>
                </a:solidFill>
                <a:latin typeface="Average"/>
                <a:ea typeface="Average"/>
                <a:cs typeface="Average"/>
                <a:sym typeface="Average"/>
              </a:rPr>
              <a:t>evaluation </a:t>
            </a:r>
            <a:r>
              <a:rPr lang="en" sz="1500">
                <a:solidFill>
                  <a:schemeClr val="dk1"/>
                </a:solidFill>
                <a:latin typeface="Average"/>
                <a:ea typeface="Average"/>
                <a:cs typeface="Average"/>
                <a:sym typeface="Average"/>
              </a:rPr>
              <a:t>of </a:t>
            </a:r>
            <a:r>
              <a:rPr b="1" lang="en" sz="1500">
                <a:solidFill>
                  <a:schemeClr val="dk1"/>
                </a:solidFill>
                <a:latin typeface="Average"/>
                <a:ea typeface="Average"/>
                <a:cs typeface="Average"/>
                <a:sym typeface="Average"/>
              </a:rPr>
              <a:t>model activations</a:t>
            </a:r>
            <a:r>
              <a:rPr lang="en" sz="1500">
                <a:solidFill>
                  <a:schemeClr val="dk1"/>
                </a:solidFill>
                <a:latin typeface="Average"/>
                <a:ea typeface="Average"/>
                <a:cs typeface="Average"/>
                <a:sym typeface="Average"/>
              </a:rPr>
              <a:t>.</a:t>
            </a:r>
            <a:endParaRPr sz="1500">
              <a:solidFill>
                <a:schemeClr val="dk1"/>
              </a:solidFill>
              <a:latin typeface="Average"/>
              <a:ea typeface="Average"/>
              <a:cs typeface="Average"/>
              <a:sym typeface="Average"/>
            </a:endParaRPr>
          </a:p>
          <a:p>
            <a:pPr indent="-323850" lvl="2" marL="13716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Building a scalable framework that can be deployed across:</a:t>
            </a:r>
            <a:endParaRPr sz="1500">
              <a:solidFill>
                <a:schemeClr val="dk1"/>
              </a:solidFill>
              <a:latin typeface="Average"/>
              <a:ea typeface="Average"/>
              <a:cs typeface="Average"/>
              <a:sym typeface="Average"/>
            </a:endParaRPr>
          </a:p>
          <a:p>
            <a:pPr indent="-323850" lvl="3" marL="18288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Local Environments </a:t>
            </a:r>
            <a:endParaRPr sz="1500">
              <a:solidFill>
                <a:schemeClr val="dk1"/>
              </a:solidFill>
              <a:latin typeface="Average"/>
              <a:ea typeface="Average"/>
              <a:cs typeface="Average"/>
              <a:sym typeface="Average"/>
            </a:endParaRPr>
          </a:p>
          <a:p>
            <a:pPr indent="-323850" lvl="3" marL="18288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Google Colab (Cloud)</a:t>
            </a:r>
            <a:endParaRPr sz="1500">
              <a:solidFill>
                <a:schemeClr val="dk1"/>
              </a:solidFill>
              <a:latin typeface="Average"/>
              <a:ea typeface="Average"/>
              <a:cs typeface="Average"/>
              <a:sym typeface="Average"/>
            </a:endParaRPr>
          </a:p>
          <a:p>
            <a:pPr indent="-323850" lvl="3" marL="18288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High Performance Computing (HPC) Clusters</a:t>
            </a:r>
            <a:endParaRPr sz="1500">
              <a:solidFill>
                <a:schemeClr val="dk1"/>
              </a:solidFill>
              <a:latin typeface="Average"/>
              <a:ea typeface="Average"/>
              <a:cs typeface="Average"/>
              <a:sym typeface="Average"/>
            </a:endParaRPr>
          </a:p>
          <a:p>
            <a:pPr indent="-323850" lvl="2" marL="1371600" rtl="0" algn="l">
              <a:lnSpc>
                <a:spcPct val="115000"/>
              </a:lnSpc>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Visualizing clustered model activations.</a:t>
            </a:r>
            <a:endParaRPr sz="1500">
              <a:solidFill>
                <a:schemeClr val="dk1"/>
              </a:solidFill>
              <a:latin typeface="Average"/>
              <a:ea typeface="Average"/>
              <a:cs typeface="Average"/>
              <a:sym typeface="Average"/>
            </a:endParaRPr>
          </a:p>
        </p:txBody>
      </p:sp>
      <p:sp>
        <p:nvSpPr>
          <p:cNvPr id="105" name="Google Shape;105;p21"/>
          <p:cNvSpPr txBox="1"/>
          <p:nvPr/>
        </p:nvSpPr>
        <p:spPr>
          <a:xfrm>
            <a:off x="604525" y="583100"/>
            <a:ext cx="77439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Project Overview</a:t>
            </a:r>
            <a:endParaRPr sz="2200">
              <a:solidFill>
                <a:srgbClr val="C8102E"/>
              </a:solidFill>
              <a:latin typeface="Times"/>
              <a:ea typeface="Times"/>
              <a:cs typeface="Times"/>
              <a:sym typeface="Times"/>
            </a:endParaRPr>
          </a:p>
        </p:txBody>
      </p:sp>
      <p:cxnSp>
        <p:nvCxnSpPr>
          <p:cNvPr id="106" name="Google Shape;106;p21"/>
          <p:cNvCxnSpPr/>
          <p:nvPr/>
        </p:nvCxnSpPr>
        <p:spPr>
          <a:xfrm>
            <a:off x="685800" y="1123950"/>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07" name="Google Shape;107;p21"/>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nvSpPr>
        <p:spPr>
          <a:xfrm>
            <a:off x="238350" y="1234000"/>
            <a:ext cx="8667300" cy="5054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“Many of the risks and worries associated with generative AI are ultimately consequences of this opacity, and would be much easier to address if the models were interpretable” </a:t>
            </a:r>
            <a:r>
              <a:rPr b="1" lang="en" sz="1500">
                <a:solidFill>
                  <a:schemeClr val="dk1"/>
                </a:solidFill>
                <a:latin typeface="Times New Roman"/>
                <a:ea typeface="Times New Roman"/>
                <a:cs typeface="Times New Roman"/>
                <a:sym typeface="Times New Roman"/>
              </a:rPr>
              <a:t>- Dario Amodei (CEO of Anthropic)</a:t>
            </a:r>
            <a:endParaRPr b="1" sz="15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sz="15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500">
                <a:solidFill>
                  <a:srgbClr val="0E0E0E"/>
                </a:solidFill>
                <a:latin typeface="Times New Roman"/>
                <a:ea typeface="Times New Roman"/>
                <a:cs typeface="Times New Roman"/>
                <a:sym typeface="Times New Roman"/>
              </a:rPr>
              <a:t>1. Machine Learning Researchers and Engineers</a:t>
            </a:r>
            <a:endParaRPr sz="1500">
              <a:solidFill>
                <a:srgbClr val="0E0E0E"/>
              </a:solidFill>
              <a:latin typeface="Times New Roman"/>
              <a:ea typeface="Times New Roman"/>
              <a:cs typeface="Times New Roman"/>
              <a:sym typeface="Times New Roman"/>
            </a:endParaRPr>
          </a:p>
          <a:p>
            <a:pPr indent="-323850" lvl="0" marL="457200" rtl="0" algn="l">
              <a:lnSpc>
                <a:spcPct val="115000"/>
              </a:lnSpc>
              <a:spcBef>
                <a:spcPts val="900"/>
              </a:spcBef>
              <a:spcAft>
                <a:spcPts val="0"/>
              </a:spcAft>
              <a:buClr>
                <a:srgbClr val="0E0E0E"/>
              </a:buClr>
              <a:buSzPts val="1500"/>
              <a:buFont typeface="Times New Roman"/>
              <a:buChar char="●"/>
            </a:pPr>
            <a:r>
              <a:rPr lang="en" sz="1500">
                <a:solidFill>
                  <a:srgbClr val="0E0E0E"/>
                </a:solidFill>
                <a:latin typeface="Times New Roman"/>
                <a:ea typeface="Times New Roman"/>
                <a:cs typeface="Times New Roman"/>
                <a:sym typeface="Times New Roman"/>
              </a:rPr>
              <a:t>Researchers need a tool to analyze latent concepts and neuron behaviors in ML models for better interpretability and performance optimization.</a:t>
            </a:r>
            <a:endParaRPr sz="1500">
              <a:solidFill>
                <a:srgbClr val="0E0E0E"/>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500">
                <a:solidFill>
                  <a:srgbClr val="0E0E0E"/>
                </a:solidFill>
                <a:latin typeface="Times New Roman"/>
                <a:ea typeface="Times New Roman"/>
                <a:cs typeface="Times New Roman"/>
                <a:sym typeface="Times New Roman"/>
              </a:rPr>
              <a:t>2. People Experimenting with ML Models</a:t>
            </a:r>
            <a:endParaRPr sz="1500">
              <a:solidFill>
                <a:srgbClr val="0E0E0E"/>
              </a:solidFill>
              <a:latin typeface="Times New Roman"/>
              <a:ea typeface="Times New Roman"/>
              <a:cs typeface="Times New Roman"/>
              <a:sym typeface="Times New Roman"/>
            </a:endParaRPr>
          </a:p>
          <a:p>
            <a:pPr indent="-323850" lvl="0" marL="457200" rtl="0" algn="l">
              <a:lnSpc>
                <a:spcPct val="115000"/>
              </a:lnSpc>
              <a:spcBef>
                <a:spcPts val="900"/>
              </a:spcBef>
              <a:spcAft>
                <a:spcPts val="0"/>
              </a:spcAft>
              <a:buClr>
                <a:srgbClr val="0E0E0E"/>
              </a:buClr>
              <a:buSzPts val="1500"/>
              <a:buFont typeface="Times New Roman"/>
              <a:buChar char="●"/>
            </a:pPr>
            <a:r>
              <a:rPr lang="en" sz="1500">
                <a:solidFill>
                  <a:srgbClr val="0E0E0E"/>
                </a:solidFill>
                <a:latin typeface="Times New Roman"/>
                <a:ea typeface="Times New Roman"/>
                <a:cs typeface="Times New Roman"/>
                <a:sym typeface="Times New Roman"/>
              </a:rPr>
              <a:t>Seek intuitive methods to explore model behaviors and emergent patterns without needing extensive technical expertise.</a:t>
            </a:r>
            <a:endParaRPr sz="1500">
              <a:solidFill>
                <a:srgbClr val="0E0E0E"/>
              </a:solidFill>
              <a:latin typeface="Times New Roman"/>
              <a:ea typeface="Times New Roman"/>
              <a:cs typeface="Times New Roman"/>
              <a:sym typeface="Times New Roman"/>
            </a:endParaRPr>
          </a:p>
          <a:p>
            <a:pPr indent="0" lvl="0" marL="457200" rtl="0" algn="l">
              <a:lnSpc>
                <a:spcPct val="115000"/>
              </a:lnSpc>
              <a:spcBef>
                <a:spcPts val="0"/>
              </a:spcBef>
              <a:spcAft>
                <a:spcPts val="1200"/>
              </a:spcAft>
              <a:buNone/>
            </a:pPr>
            <a:r>
              <a:t/>
            </a:r>
            <a:endParaRPr sz="1500">
              <a:solidFill>
                <a:schemeClr val="dk1"/>
              </a:solidFill>
              <a:latin typeface="Average"/>
              <a:ea typeface="Average"/>
              <a:cs typeface="Average"/>
              <a:sym typeface="Average"/>
            </a:endParaRPr>
          </a:p>
        </p:txBody>
      </p:sp>
      <p:sp>
        <p:nvSpPr>
          <p:cNvPr id="113" name="Google Shape;113;p22"/>
          <p:cNvSpPr txBox="1"/>
          <p:nvPr/>
        </p:nvSpPr>
        <p:spPr>
          <a:xfrm>
            <a:off x="604528" y="583100"/>
            <a:ext cx="80487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Why This Problem: </a:t>
            </a:r>
            <a:r>
              <a:rPr b="1" lang="en" sz="2200">
                <a:solidFill>
                  <a:srgbClr val="C8102E"/>
                </a:solidFill>
                <a:latin typeface="Open Sans ExtraBold"/>
                <a:ea typeface="Open Sans ExtraBold"/>
                <a:cs typeface="Open Sans ExtraBold"/>
                <a:sym typeface="Open Sans ExtraBold"/>
              </a:rPr>
              <a:t>Primary Users and Needs </a:t>
            </a:r>
            <a:endParaRPr sz="2200">
              <a:solidFill>
                <a:srgbClr val="C8102E"/>
              </a:solidFill>
              <a:latin typeface="Times"/>
              <a:ea typeface="Times"/>
              <a:cs typeface="Times"/>
              <a:sym typeface="Times"/>
            </a:endParaRPr>
          </a:p>
        </p:txBody>
      </p:sp>
      <p:cxnSp>
        <p:nvCxnSpPr>
          <p:cNvPr id="114" name="Google Shape;114;p22"/>
          <p:cNvCxnSpPr/>
          <p:nvPr/>
        </p:nvCxnSpPr>
        <p:spPr>
          <a:xfrm>
            <a:off x="685800" y="1123950"/>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15" name="Google Shape;115;p22"/>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6" name="Google Shape;116;p22"/>
          <p:cNvPicPr preferRelativeResize="0"/>
          <p:nvPr/>
        </p:nvPicPr>
        <p:blipFill>
          <a:blip r:embed="rId3">
            <a:alphaModFix/>
          </a:blip>
          <a:stretch>
            <a:fillRect/>
          </a:stretch>
        </p:blipFill>
        <p:spPr>
          <a:xfrm>
            <a:off x="511600" y="3942725"/>
            <a:ext cx="3295575" cy="2231726"/>
          </a:xfrm>
          <a:prstGeom prst="rect">
            <a:avLst/>
          </a:prstGeom>
          <a:noFill/>
          <a:ln>
            <a:noFill/>
          </a:ln>
        </p:spPr>
      </p:pic>
      <p:pic>
        <p:nvPicPr>
          <p:cNvPr id="117" name="Google Shape;117;p22"/>
          <p:cNvPicPr preferRelativeResize="0"/>
          <p:nvPr/>
        </p:nvPicPr>
        <p:blipFill>
          <a:blip r:embed="rId4">
            <a:alphaModFix/>
          </a:blip>
          <a:stretch>
            <a:fillRect/>
          </a:stretch>
        </p:blipFill>
        <p:spPr>
          <a:xfrm>
            <a:off x="4141600" y="4031975"/>
            <a:ext cx="4764052" cy="2052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nvSpPr>
        <p:spPr>
          <a:xfrm>
            <a:off x="283800" y="1394175"/>
            <a:ext cx="5738400" cy="42765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sz="1500">
              <a:solidFill>
                <a:schemeClr val="dk1"/>
              </a:solidFill>
              <a:latin typeface="Average"/>
              <a:ea typeface="Average"/>
              <a:cs typeface="Average"/>
              <a:sym typeface="Average"/>
            </a:endParaRPr>
          </a:p>
        </p:txBody>
      </p:sp>
      <p:sp>
        <p:nvSpPr>
          <p:cNvPr id="123" name="Google Shape;123;p23"/>
          <p:cNvSpPr txBox="1"/>
          <p:nvPr/>
        </p:nvSpPr>
        <p:spPr>
          <a:xfrm>
            <a:off x="604527" y="583100"/>
            <a:ext cx="7397400" cy="43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 sz="2200">
                <a:solidFill>
                  <a:srgbClr val="C8102E"/>
                </a:solidFill>
                <a:latin typeface="Open Sans ExtraBold"/>
                <a:ea typeface="Open Sans ExtraBold"/>
                <a:cs typeface="Open Sans ExtraBold"/>
                <a:sym typeface="Open Sans ExtraBold"/>
              </a:rPr>
              <a:t>How We Solved the Problem: Sub Problems</a:t>
            </a:r>
            <a:endParaRPr sz="2200">
              <a:solidFill>
                <a:srgbClr val="C8102E"/>
              </a:solidFill>
              <a:latin typeface="Times"/>
              <a:ea typeface="Times"/>
              <a:cs typeface="Times"/>
              <a:sym typeface="Times"/>
            </a:endParaRPr>
          </a:p>
        </p:txBody>
      </p:sp>
      <p:cxnSp>
        <p:nvCxnSpPr>
          <p:cNvPr id="124" name="Google Shape;124;p23"/>
          <p:cNvCxnSpPr/>
          <p:nvPr/>
        </p:nvCxnSpPr>
        <p:spPr>
          <a:xfrm>
            <a:off x="685800" y="1123950"/>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25" name="Google Shape;125;p23"/>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6" name="Google Shape;126;p23"/>
          <p:cNvPicPr preferRelativeResize="0"/>
          <p:nvPr/>
        </p:nvPicPr>
        <p:blipFill>
          <a:blip r:embed="rId3">
            <a:alphaModFix/>
          </a:blip>
          <a:stretch>
            <a:fillRect/>
          </a:stretch>
        </p:blipFill>
        <p:spPr>
          <a:xfrm>
            <a:off x="2315425" y="816250"/>
            <a:ext cx="3518451" cy="2638850"/>
          </a:xfrm>
          <a:prstGeom prst="rect">
            <a:avLst/>
          </a:prstGeom>
          <a:noFill/>
          <a:ln>
            <a:noFill/>
          </a:ln>
        </p:spPr>
      </p:pic>
      <p:sp>
        <p:nvSpPr>
          <p:cNvPr id="127" name="Google Shape;127;p23"/>
          <p:cNvSpPr/>
          <p:nvPr/>
        </p:nvSpPr>
        <p:spPr>
          <a:xfrm rot="8504266">
            <a:off x="2252686" y="2414068"/>
            <a:ext cx="1296383" cy="246916"/>
          </a:xfrm>
          <a:prstGeom prst="right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p>
        </p:txBody>
      </p:sp>
      <p:pic>
        <p:nvPicPr>
          <p:cNvPr id="128" name="Google Shape;128;p23"/>
          <p:cNvPicPr preferRelativeResize="0"/>
          <p:nvPr/>
        </p:nvPicPr>
        <p:blipFill>
          <a:blip r:embed="rId4">
            <a:alphaModFix/>
          </a:blip>
          <a:stretch>
            <a:fillRect/>
          </a:stretch>
        </p:blipFill>
        <p:spPr>
          <a:xfrm>
            <a:off x="117500" y="3093725"/>
            <a:ext cx="3558501" cy="1822500"/>
          </a:xfrm>
          <a:prstGeom prst="rect">
            <a:avLst/>
          </a:prstGeom>
          <a:noFill/>
          <a:ln>
            <a:noFill/>
          </a:ln>
        </p:spPr>
      </p:pic>
      <p:pic>
        <p:nvPicPr>
          <p:cNvPr id="129" name="Google Shape;129;p23"/>
          <p:cNvPicPr preferRelativeResize="0"/>
          <p:nvPr/>
        </p:nvPicPr>
        <p:blipFill>
          <a:blip r:embed="rId5">
            <a:alphaModFix/>
          </a:blip>
          <a:stretch>
            <a:fillRect/>
          </a:stretch>
        </p:blipFill>
        <p:spPr>
          <a:xfrm>
            <a:off x="3945613" y="4881663"/>
            <a:ext cx="1365025" cy="1357224"/>
          </a:xfrm>
          <a:prstGeom prst="rect">
            <a:avLst/>
          </a:prstGeom>
          <a:noFill/>
          <a:ln>
            <a:noFill/>
          </a:ln>
        </p:spPr>
      </p:pic>
      <p:sp>
        <p:nvSpPr>
          <p:cNvPr id="130" name="Google Shape;130;p23"/>
          <p:cNvSpPr/>
          <p:nvPr/>
        </p:nvSpPr>
        <p:spPr>
          <a:xfrm rot="4846427">
            <a:off x="3139513" y="3426442"/>
            <a:ext cx="2142416" cy="246502"/>
          </a:xfrm>
          <a:prstGeom prst="right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p>
        </p:txBody>
      </p:sp>
      <p:pic>
        <p:nvPicPr>
          <p:cNvPr id="131" name="Google Shape;131;p23"/>
          <p:cNvPicPr preferRelativeResize="0"/>
          <p:nvPr/>
        </p:nvPicPr>
        <p:blipFill>
          <a:blip r:embed="rId6">
            <a:alphaModFix/>
          </a:blip>
          <a:stretch>
            <a:fillRect/>
          </a:stretch>
        </p:blipFill>
        <p:spPr>
          <a:xfrm>
            <a:off x="5393900" y="2814976"/>
            <a:ext cx="3558502" cy="1965166"/>
          </a:xfrm>
          <a:prstGeom prst="rect">
            <a:avLst/>
          </a:prstGeom>
          <a:noFill/>
          <a:ln>
            <a:noFill/>
          </a:ln>
        </p:spPr>
      </p:pic>
      <p:sp>
        <p:nvSpPr>
          <p:cNvPr id="132" name="Google Shape;132;p23"/>
          <p:cNvSpPr/>
          <p:nvPr/>
        </p:nvSpPr>
        <p:spPr>
          <a:xfrm rot="1626639">
            <a:off x="5020677" y="2152358"/>
            <a:ext cx="1296218" cy="246740"/>
          </a:xfrm>
          <a:prstGeom prst="right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nvSpPr>
        <p:spPr>
          <a:xfrm>
            <a:off x="604525" y="1383116"/>
            <a:ext cx="7701300" cy="41502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1200"/>
              </a:spcAft>
              <a:buNone/>
            </a:pPr>
            <a:r>
              <a:t/>
            </a:r>
            <a:endParaRPr sz="2200">
              <a:solidFill>
                <a:schemeClr val="dk1"/>
              </a:solidFill>
              <a:latin typeface="Average"/>
              <a:ea typeface="Average"/>
              <a:cs typeface="Average"/>
              <a:sym typeface="Average"/>
            </a:endParaRPr>
          </a:p>
        </p:txBody>
      </p:sp>
      <p:sp>
        <p:nvSpPr>
          <p:cNvPr id="138" name="Google Shape;138;p24"/>
          <p:cNvSpPr txBox="1"/>
          <p:nvPr/>
        </p:nvSpPr>
        <p:spPr>
          <a:xfrm>
            <a:off x="604527" y="583100"/>
            <a:ext cx="75489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Beginning With</a:t>
            </a:r>
            <a:r>
              <a:rPr b="1" lang="en" sz="2200">
                <a:solidFill>
                  <a:srgbClr val="C8102E"/>
                </a:solidFill>
                <a:latin typeface="Open Sans ExtraBold"/>
                <a:ea typeface="Open Sans ExtraBold"/>
                <a:cs typeface="Open Sans ExtraBold"/>
                <a:sym typeface="Open Sans ExtraBold"/>
              </a:rPr>
              <a:t>: Activation Extraction</a:t>
            </a:r>
            <a:endParaRPr sz="2200">
              <a:solidFill>
                <a:srgbClr val="C8102E"/>
              </a:solidFill>
              <a:latin typeface="Times"/>
              <a:ea typeface="Times"/>
              <a:cs typeface="Times"/>
              <a:sym typeface="Times"/>
            </a:endParaRPr>
          </a:p>
        </p:txBody>
      </p:sp>
      <p:cxnSp>
        <p:nvCxnSpPr>
          <p:cNvPr id="139" name="Google Shape;139;p24"/>
          <p:cNvCxnSpPr/>
          <p:nvPr/>
        </p:nvCxnSpPr>
        <p:spPr>
          <a:xfrm>
            <a:off x="685800" y="1123950"/>
            <a:ext cx="74676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40" name="Google Shape;140;p24"/>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1" name="Google Shape;141;p24"/>
          <p:cNvPicPr preferRelativeResize="0"/>
          <p:nvPr/>
        </p:nvPicPr>
        <p:blipFill>
          <a:blip r:embed="rId3">
            <a:alphaModFix/>
          </a:blip>
          <a:stretch>
            <a:fillRect/>
          </a:stretch>
        </p:blipFill>
        <p:spPr>
          <a:xfrm>
            <a:off x="292463" y="1570600"/>
            <a:ext cx="8559068" cy="4383550"/>
          </a:xfrm>
          <a:prstGeom prst="rect">
            <a:avLst/>
          </a:prstGeom>
          <a:noFill/>
          <a:ln>
            <a:noFill/>
          </a:ln>
        </p:spPr>
      </p:pic>
      <p:sp>
        <p:nvSpPr>
          <p:cNvPr id="142" name="Google Shape;142;p24"/>
          <p:cNvSpPr/>
          <p:nvPr/>
        </p:nvSpPr>
        <p:spPr>
          <a:xfrm rot="8531924">
            <a:off x="3009690" y="1477041"/>
            <a:ext cx="1288250" cy="246936"/>
          </a:xfrm>
          <a:prstGeom prst="right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p:nvPr/>
        </p:nvSpPr>
        <p:spPr>
          <a:xfrm>
            <a:off x="7702875" y="1369150"/>
            <a:ext cx="120000" cy="4022700"/>
          </a:xfrm>
          <a:prstGeom prst="down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25"/>
          <p:cNvSpPr txBox="1"/>
          <p:nvPr/>
        </p:nvSpPr>
        <p:spPr>
          <a:xfrm>
            <a:off x="384375" y="589775"/>
            <a:ext cx="7769100" cy="43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Activation Extraction: Recording the LLMs internals</a:t>
            </a:r>
            <a:endParaRPr sz="2200">
              <a:solidFill>
                <a:srgbClr val="C8102E"/>
              </a:solidFill>
              <a:latin typeface="Times"/>
              <a:ea typeface="Times"/>
              <a:cs typeface="Times"/>
              <a:sym typeface="Times"/>
            </a:endParaRPr>
          </a:p>
        </p:txBody>
      </p:sp>
      <p:cxnSp>
        <p:nvCxnSpPr>
          <p:cNvPr id="149" name="Google Shape;149;p25"/>
          <p:cNvCxnSpPr/>
          <p:nvPr/>
        </p:nvCxnSpPr>
        <p:spPr>
          <a:xfrm flipH="1" rot="10800000">
            <a:off x="384375" y="1026150"/>
            <a:ext cx="7788600" cy="2160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50" name="Google Shape;150;p25"/>
          <p:cNvSpPr/>
          <p:nvPr/>
        </p:nvSpPr>
        <p:spPr>
          <a:xfrm>
            <a:off x="6087400" y="6400800"/>
            <a:ext cx="2865000" cy="376200"/>
          </a:xfrm>
          <a:prstGeom prst="rect">
            <a:avLst/>
          </a:prstGeom>
          <a:solidFill>
            <a:srgbClr val="C810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 name="Google Shape;151;p25"/>
          <p:cNvSpPr txBox="1"/>
          <p:nvPr/>
        </p:nvSpPr>
        <p:spPr>
          <a:xfrm>
            <a:off x="384375" y="1249100"/>
            <a:ext cx="6301800" cy="4710000"/>
          </a:xfrm>
          <a:prstGeom prst="rect">
            <a:avLst/>
          </a:prstGeom>
          <a:noFill/>
          <a:ln>
            <a:noFill/>
          </a:ln>
        </p:spPr>
        <p:txBody>
          <a:bodyPr anchorCtr="0" anchor="t" bIns="91425" lIns="91425" spcFirstLastPara="1" rIns="91425" wrap="square" tIns="91425">
            <a:spAutoFit/>
          </a:bodyPr>
          <a:lstStyle/>
          <a:p>
            <a:pPr indent="-317500" lvl="0" marL="457200" rtl="0" algn="l">
              <a:lnSpc>
                <a:spcPct val="200000"/>
              </a:lnSpc>
              <a:spcBef>
                <a:spcPts val="0"/>
              </a:spcBef>
              <a:spcAft>
                <a:spcPts val="0"/>
              </a:spcAft>
              <a:buSzPts val="1400"/>
              <a:buAutoNum type="arabicPeriod"/>
            </a:pPr>
            <a:r>
              <a:rPr b="1" lang="en"/>
              <a:t>Have some code that you want to process</a:t>
            </a:r>
            <a:endParaRPr b="1"/>
          </a:p>
          <a:p>
            <a:pPr indent="-317500" lvl="0" marL="457200" rtl="0" algn="l">
              <a:lnSpc>
                <a:spcPct val="200000"/>
              </a:lnSpc>
              <a:spcBef>
                <a:spcPts val="0"/>
              </a:spcBef>
              <a:spcAft>
                <a:spcPts val="0"/>
              </a:spcAft>
              <a:buSzPts val="1400"/>
              <a:buAutoNum type="arabicPeriod"/>
            </a:pPr>
            <a:r>
              <a:rPr b="1" lang="en"/>
              <a:t>Run that code through your target model (e.g. CodeBERT)</a:t>
            </a:r>
            <a:endParaRPr b="1"/>
          </a:p>
          <a:p>
            <a:pPr indent="-317500" lvl="0" marL="457200" rtl="0" algn="l">
              <a:lnSpc>
                <a:spcPct val="200000"/>
              </a:lnSpc>
              <a:spcBef>
                <a:spcPts val="0"/>
              </a:spcBef>
              <a:spcAft>
                <a:spcPts val="0"/>
              </a:spcAft>
              <a:buSzPts val="1400"/>
              <a:buAutoNum type="arabicPeriod"/>
            </a:pPr>
            <a:r>
              <a:rPr b="1" lang="en"/>
              <a:t>Organize </a:t>
            </a:r>
            <a:r>
              <a:rPr b="1" lang="en"/>
              <a:t>relevant</a:t>
            </a:r>
            <a:r>
              <a:rPr b="1" lang="en"/>
              <a:t> data for the target code</a:t>
            </a:r>
            <a:endParaRPr b="1"/>
          </a:p>
          <a:p>
            <a:pPr indent="-317500" lvl="1" marL="914400" rtl="0" algn="l">
              <a:lnSpc>
                <a:spcPct val="200000"/>
              </a:lnSpc>
              <a:spcBef>
                <a:spcPts val="0"/>
              </a:spcBef>
              <a:spcAft>
                <a:spcPts val="0"/>
              </a:spcAft>
              <a:buSzPts val="1400"/>
              <a:buAutoNum type="alphaLcPeriod"/>
            </a:pPr>
            <a:r>
              <a:rPr b="1" lang="en"/>
              <a:t>Tokens: </a:t>
            </a:r>
            <a:r>
              <a:rPr lang="en"/>
              <a:t>Tokenize the code as the LLM would see it</a:t>
            </a:r>
            <a:endParaRPr/>
          </a:p>
          <a:p>
            <a:pPr indent="-317500" lvl="1" marL="914400" rtl="0" algn="l">
              <a:lnSpc>
                <a:spcPct val="200000"/>
              </a:lnSpc>
              <a:spcBef>
                <a:spcPts val="0"/>
              </a:spcBef>
              <a:spcAft>
                <a:spcPts val="0"/>
              </a:spcAft>
              <a:buSzPts val="1400"/>
              <a:buAutoNum type="alphaLcPeriod"/>
            </a:pPr>
            <a:r>
              <a:rPr b="1" lang="en"/>
              <a:t>Labels: </a:t>
            </a:r>
            <a:r>
              <a:rPr lang="en"/>
              <a:t>Each keyword of code can be given a unique identifier</a:t>
            </a:r>
            <a:endParaRPr/>
          </a:p>
          <a:p>
            <a:pPr indent="-317500" lvl="1" marL="914400" rtl="0" algn="l">
              <a:lnSpc>
                <a:spcPct val="200000"/>
              </a:lnSpc>
              <a:spcBef>
                <a:spcPts val="0"/>
              </a:spcBef>
              <a:spcAft>
                <a:spcPts val="0"/>
              </a:spcAft>
              <a:buSzPts val="1400"/>
              <a:buAutoNum type="alphaLcPeriod"/>
            </a:pPr>
            <a:r>
              <a:rPr b="1" lang="en"/>
              <a:t>Activations: </a:t>
            </a:r>
            <a:r>
              <a:rPr lang="en"/>
              <a:t>The interlayer values from the LLM for processing</a:t>
            </a:r>
            <a:endParaRPr/>
          </a:p>
          <a:p>
            <a:pPr indent="-317500" lvl="0" marL="457200" rtl="0" algn="l">
              <a:lnSpc>
                <a:spcPct val="200000"/>
              </a:lnSpc>
              <a:spcBef>
                <a:spcPts val="0"/>
              </a:spcBef>
              <a:spcAft>
                <a:spcPts val="0"/>
              </a:spcAft>
              <a:buSzPts val="1400"/>
              <a:buAutoNum type="arabicPeriod"/>
            </a:pPr>
            <a:r>
              <a:rPr b="1" lang="en"/>
              <a:t>Points &amp; Vocab from</a:t>
            </a:r>
            <a:r>
              <a:rPr b="1" lang="en"/>
              <a:t> Extracted Activations</a:t>
            </a:r>
            <a:endParaRPr b="1"/>
          </a:p>
          <a:p>
            <a:pPr indent="-317500" lvl="1" marL="914400" rtl="0" algn="l">
              <a:lnSpc>
                <a:spcPct val="200000"/>
              </a:lnSpc>
              <a:spcBef>
                <a:spcPts val="0"/>
              </a:spcBef>
              <a:spcAft>
                <a:spcPts val="0"/>
              </a:spcAft>
              <a:buSzPts val="1400"/>
              <a:buAutoNum type="alphaLcPeriod"/>
            </a:pPr>
            <a:r>
              <a:rPr b="1" lang="en"/>
              <a:t>Vocab: </a:t>
            </a:r>
            <a:r>
              <a:rPr lang="en"/>
              <a:t>All token given to the model</a:t>
            </a:r>
            <a:endParaRPr/>
          </a:p>
          <a:p>
            <a:pPr indent="-317500" lvl="1" marL="914400" rtl="0" algn="l">
              <a:lnSpc>
                <a:spcPct val="200000"/>
              </a:lnSpc>
              <a:spcBef>
                <a:spcPts val="0"/>
              </a:spcBef>
              <a:spcAft>
                <a:spcPts val="0"/>
              </a:spcAft>
              <a:buSzPts val="1400"/>
              <a:buAutoNum type="alphaLcPeriod"/>
            </a:pPr>
            <a:r>
              <a:rPr b="1" lang="en"/>
              <a:t>Points: </a:t>
            </a:r>
            <a:r>
              <a:rPr lang="en"/>
              <a:t>The activation associated with each token (unique for each layer)</a:t>
            </a:r>
            <a:endParaRPr/>
          </a:p>
          <a:p>
            <a:pPr indent="-317500" lvl="1" marL="914400" rtl="0" algn="l">
              <a:lnSpc>
                <a:spcPct val="200000"/>
              </a:lnSpc>
              <a:spcBef>
                <a:spcPts val="0"/>
              </a:spcBef>
              <a:spcAft>
                <a:spcPts val="0"/>
              </a:spcAft>
              <a:buSzPts val="1400"/>
              <a:buAutoNum type="alphaLcPeriod"/>
            </a:pPr>
            <a:r>
              <a:rPr lang="en"/>
              <a:t>To be used by other parts of the pipeline!</a:t>
            </a:r>
            <a:endParaRPr/>
          </a:p>
        </p:txBody>
      </p:sp>
      <p:pic>
        <p:nvPicPr>
          <p:cNvPr id="152" name="Google Shape;152;p25"/>
          <p:cNvPicPr preferRelativeResize="0"/>
          <p:nvPr/>
        </p:nvPicPr>
        <p:blipFill rotWithShape="1">
          <a:blip r:embed="rId3">
            <a:alphaModFix/>
          </a:blip>
          <a:srcRect b="7834" l="0" r="0" t="0"/>
          <a:stretch/>
        </p:blipFill>
        <p:spPr>
          <a:xfrm>
            <a:off x="7410675" y="1174900"/>
            <a:ext cx="704450" cy="346725"/>
          </a:xfrm>
          <a:prstGeom prst="rect">
            <a:avLst/>
          </a:prstGeom>
          <a:noFill/>
          <a:ln>
            <a:noFill/>
          </a:ln>
        </p:spPr>
      </p:pic>
      <p:pic>
        <p:nvPicPr>
          <p:cNvPr id="153" name="Google Shape;153;p25"/>
          <p:cNvPicPr preferRelativeResize="0"/>
          <p:nvPr/>
        </p:nvPicPr>
        <p:blipFill rotWithShape="1">
          <a:blip r:embed="rId4">
            <a:alphaModFix/>
          </a:blip>
          <a:srcRect b="2430" l="5038" r="10566" t="3016"/>
          <a:stretch/>
        </p:blipFill>
        <p:spPr>
          <a:xfrm>
            <a:off x="7324150" y="1648775"/>
            <a:ext cx="877500" cy="532575"/>
          </a:xfrm>
          <a:prstGeom prst="rect">
            <a:avLst/>
          </a:prstGeom>
          <a:noFill/>
          <a:ln>
            <a:noFill/>
          </a:ln>
        </p:spPr>
      </p:pic>
      <p:pic>
        <p:nvPicPr>
          <p:cNvPr id="154" name="Google Shape;154;p25"/>
          <p:cNvPicPr preferRelativeResize="0"/>
          <p:nvPr/>
        </p:nvPicPr>
        <p:blipFill rotWithShape="1">
          <a:blip r:embed="rId5">
            <a:alphaModFix/>
          </a:blip>
          <a:srcRect b="5042" l="0" r="0" t="0"/>
          <a:stretch/>
        </p:blipFill>
        <p:spPr>
          <a:xfrm>
            <a:off x="6929075" y="2328650"/>
            <a:ext cx="1667650" cy="948475"/>
          </a:xfrm>
          <a:prstGeom prst="rect">
            <a:avLst/>
          </a:prstGeom>
          <a:noFill/>
          <a:ln>
            <a:noFill/>
          </a:ln>
        </p:spPr>
      </p:pic>
      <p:pic>
        <p:nvPicPr>
          <p:cNvPr id="155" name="Google Shape;155;p25"/>
          <p:cNvPicPr preferRelativeResize="0"/>
          <p:nvPr/>
        </p:nvPicPr>
        <p:blipFill rotWithShape="1">
          <a:blip r:embed="rId6">
            <a:alphaModFix/>
          </a:blip>
          <a:srcRect b="3528" l="0" r="0" t="2618"/>
          <a:stretch/>
        </p:blipFill>
        <p:spPr>
          <a:xfrm>
            <a:off x="6896125" y="3855625"/>
            <a:ext cx="1733550" cy="822450"/>
          </a:xfrm>
          <a:prstGeom prst="rect">
            <a:avLst/>
          </a:prstGeom>
          <a:noFill/>
          <a:ln>
            <a:noFill/>
          </a:ln>
        </p:spPr>
      </p:pic>
      <p:pic>
        <p:nvPicPr>
          <p:cNvPr id="156" name="Google Shape;156;p25"/>
          <p:cNvPicPr preferRelativeResize="0"/>
          <p:nvPr/>
        </p:nvPicPr>
        <p:blipFill>
          <a:blip r:embed="rId7">
            <a:alphaModFix/>
          </a:blip>
          <a:stretch>
            <a:fillRect/>
          </a:stretch>
        </p:blipFill>
        <p:spPr>
          <a:xfrm>
            <a:off x="7050167" y="5391850"/>
            <a:ext cx="1425407" cy="822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